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1" r:id="rId2"/>
  </p:sldMasterIdLst>
  <p:notesMasterIdLst>
    <p:notesMasterId r:id="rId29"/>
  </p:notesMasterIdLst>
  <p:handoutMasterIdLst>
    <p:handoutMasterId r:id="rId30"/>
  </p:handoutMasterIdLst>
  <p:sldIdLst>
    <p:sldId id="288" r:id="rId3"/>
    <p:sldId id="285" r:id="rId4"/>
    <p:sldId id="284" r:id="rId5"/>
    <p:sldId id="283" r:id="rId6"/>
    <p:sldId id="282" r:id="rId7"/>
    <p:sldId id="281" r:id="rId8"/>
    <p:sldId id="280" r:id="rId9"/>
    <p:sldId id="279" r:id="rId10"/>
    <p:sldId id="278" r:id="rId11"/>
    <p:sldId id="277" r:id="rId12"/>
    <p:sldId id="287" r:id="rId13"/>
    <p:sldId id="271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89" r:id="rId22"/>
    <p:sldId id="266" r:id="rId23"/>
    <p:sldId id="267" r:id="rId24"/>
    <p:sldId id="268" r:id="rId25"/>
    <p:sldId id="290" r:id="rId26"/>
    <p:sldId id="269" r:id="rId27"/>
    <p:sldId id="29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FEFFA5-1E1D-4CEF-B522-8590C7CF587C}" v="8" dt="2019-12-05T04:29:45.197"/>
    <p1510:client id="{AFEA4414-60D5-E64A-8559-3015C7E5C4B4}" v="1445" dt="2019-12-05T05:05:59.145"/>
    <p1510:client id="{1D72A360-A874-4534-ACD3-535BC44A6EE4}" v="18" dt="2019-12-04T17:02:28.678"/>
    <p1510:client id="{1B1FC0B1-6299-43CB-A1B2-B5C933CF8FA5}" v="994" dt="2019-12-04T13:10:28.432"/>
    <p1510:client id="{4EE08B9B-577E-46A8-B5A4-B786C7B9704C}" v="597" dt="2019-12-04T11:48:30.263"/>
    <p1510:client id="{E02885D1-6A4D-41AF-9831-19B3E35CA788}" v="28" dt="2019-12-04T16:40:42.427"/>
    <p1510:client id="{6A39EF1A-4DB7-4A5B-8236-9F7743FAB481}" v="53" dt="2019-12-04T07:58:17.660"/>
    <p1510:client id="{7F33A359-6D16-4916-8D11-5EC8DA70AFD1}" v="45" dt="2019-12-04T19:41:53.722"/>
  </p1510:revLst>
</p1510:revInfo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94745"/>
  </p:normalViewPr>
  <p:slideViewPr>
    <p:cSldViewPr snapToGrid="0" snapToObjects="1">
      <p:cViewPr varScale="1">
        <p:scale>
          <a:sx n="69" d="100"/>
          <a:sy n="69" d="100"/>
        </p:scale>
        <p:origin x="67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Sheet1!$B$17</c:f>
              <c:strCache>
                <c:ptCount val="1"/>
                <c:pt idx="0">
                  <c:v>Rows of Data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BE9-4042-9443-8C3C0CF5319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BE9-4042-9443-8C3C0CF5319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4BE9-4042-9443-8C3C0CF5319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4BE9-4042-9443-8C3C0CF5319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4BE9-4042-9443-8C3C0CF53198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4BE9-4042-9443-8C3C0CF53198}"/>
              </c:ext>
            </c:extLst>
          </c:dPt>
          <c:cat>
            <c:strRef>
              <c:f>Sheet1!$A$18:$A$23</c:f>
              <c:strCache>
                <c:ptCount val="6"/>
                <c:pt idx="0">
                  <c:v>Influenza</c:v>
                </c:pt>
                <c:pt idx="1">
                  <c:v>Pnuemonia</c:v>
                </c:pt>
                <c:pt idx="2">
                  <c:v>Asthma</c:v>
                </c:pt>
                <c:pt idx="3">
                  <c:v>Flu</c:v>
                </c:pt>
                <c:pt idx="4">
                  <c:v>Purple Air</c:v>
                </c:pt>
                <c:pt idx="5">
                  <c:v>California Government</c:v>
                </c:pt>
              </c:strCache>
            </c:strRef>
          </c:cat>
          <c:val>
            <c:numRef>
              <c:f>Sheet1!$B$18:$B$23</c:f>
              <c:numCache>
                <c:formatCode>General</c:formatCode>
                <c:ptCount val="6"/>
                <c:pt idx="0">
                  <c:v>18300</c:v>
                </c:pt>
                <c:pt idx="1">
                  <c:v>22271</c:v>
                </c:pt>
                <c:pt idx="2">
                  <c:v>34711</c:v>
                </c:pt>
                <c:pt idx="3">
                  <c:v>11000</c:v>
                </c:pt>
                <c:pt idx="4">
                  <c:v>12735</c:v>
                </c:pt>
                <c:pt idx="5">
                  <c:v>8564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4BE9-4042-9443-8C3C0CF531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352B51-7338-496E-8C62-B16C4C13C4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E5EE82-22A7-4857-A156-D9EAF7CF75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774D23-7B29-469B-BDFC-90953858F4D4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7CA789-DD7D-4D41-A13D-3D503D3B1F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F6EC78-65F4-474D-8985-534A0DBB50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45FD0-64F8-49E4-8F1B-3A0E8A365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98206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6A9BD3-0B2F-C14A-93A6-4D33A0CC2688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B4BAA7-9F73-DC43-B0F1-0CA0B80F2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5913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Cardiovascular diseases-</a:t>
            </a:r>
            <a:r>
              <a:rPr lang="en-US" err="1"/>
              <a:t>ischaemic</a:t>
            </a:r>
            <a:r>
              <a:rPr lang="en-US"/>
              <a:t> heart disease and stroke mortality</a:t>
            </a:r>
          </a:p>
          <a:p>
            <a:endParaRPr lang="en-US">
              <a:cs typeface="Calibri"/>
            </a:endParaRPr>
          </a:p>
          <a:p>
            <a:pPr marL="171450" indent="-171450">
              <a:lnSpc>
                <a:spcPct val="110000"/>
              </a:lnSpc>
              <a:spcBef>
                <a:spcPts val="900"/>
              </a:spcBef>
              <a:buFont typeface="Arial"/>
              <a:buChar char="•"/>
            </a:pPr>
            <a:r>
              <a:rPr lang="en-US">
                <a:cs typeface="Calibri"/>
              </a:rPr>
              <a:t>-</a:t>
            </a:r>
            <a:r>
              <a:rPr lang="en-US"/>
              <a:t>with excess CVD risks occurring in the range of and below the present US long-term standard for ambient exposure to PM2.5 (12 mg/m3).</a:t>
            </a:r>
          </a:p>
          <a:p>
            <a:pPr>
              <a:buFont typeface="Arial"/>
              <a:buChar char="•"/>
            </a:pPr>
            <a:r>
              <a:rPr lang="en-US"/>
              <a:t>PM2.5 is associated with increased risk for IHD and stroke mortality, with excess CVD risks occurring in the range of and below the present 12 lg/m3 annual average standard for the USA for PM2.5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51697-302E-4408-9C91-180CC0A3CD04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08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You can explain PM here :</a:t>
            </a:r>
          </a:p>
          <a:p>
            <a:r>
              <a:rPr lang="en-US"/>
              <a:t>Composition of Air Pollution • Air pollution consists of aerosols containing a mixture of both particles and gases • Particulate matter (PM) is easily measured and readily relatable to the adverse health effects • PM stands for particulate matter (also called particle pollution) • mixture of solid particles and liquid droplets found in the air • PM10 : inhalable particles, with diameters that are generally 10 micrometers and smaller • PM2.5 : fine inhalable particles, with diameters that are generally 2.5 micrometers and smaller. 11/4/2018 7Braunwald Heart disease, 11th edition, Chapter 52 Air Pollution and Cardiovascular Disease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51697-302E-4408-9C91-180CC0A3CD04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444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experiment is treated in various location, but the seasonal data was not considered in the analysis . Location such as California and New Jersey is treated with the same weightage. This should extend to treat the time and climatic </a:t>
            </a:r>
            <a:r>
              <a:rPr lang="en-US" err="1"/>
              <a:t>conditons</a:t>
            </a:r>
            <a:r>
              <a:rPr lang="en-US"/>
              <a:t> along with air quality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51697-302E-4408-9C91-180CC0A3CD04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851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Purple Air: Station data, the graph shows an aggregated data view of all sensor data.</a:t>
            </a:r>
          </a:p>
          <a:p>
            <a:r>
              <a:rPr lang="en-US"/>
              <a:t>All Data shown for diseases is aggregation of the different sources that data was collected from. </a:t>
            </a:r>
          </a:p>
          <a:p>
            <a:r>
              <a:rPr lang="en-US" err="1"/>
              <a:t>Primiarly</a:t>
            </a:r>
            <a:r>
              <a:rPr lang="en-US"/>
              <a:t> government sites, such as data.gov, </a:t>
            </a:r>
            <a:r>
              <a:rPr lang="en-US" err="1"/>
              <a:t>cdc</a:t>
            </a:r>
            <a:r>
              <a:rPr lang="en-US"/>
              <a:t>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4BAA7-9F73-DC43-B0F1-0CA0B80F206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714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Our target variable is continuous , hence we tried using regression models</a:t>
            </a:r>
          </a:p>
          <a:p>
            <a:r>
              <a:rPr lang="en-US">
                <a:cs typeface="Calibri"/>
              </a:rPr>
              <a:t>For the prediction , we applied linear regression. </a:t>
            </a:r>
          </a:p>
          <a:p>
            <a:r>
              <a:rPr lang="en-US">
                <a:cs typeface="Calibri"/>
              </a:rPr>
              <a:t>After learning about regularization ,we applied L1- lasso and L2- Ridge regularization to improve the performance of model</a:t>
            </a:r>
          </a:p>
          <a:p>
            <a:r>
              <a:rPr lang="en-US">
                <a:cs typeface="Calibri"/>
              </a:rPr>
              <a:t>Since we have historical data, we thought of using statistical model </a:t>
            </a:r>
          </a:p>
          <a:p>
            <a:r>
              <a:rPr lang="en-US">
                <a:cs typeface="Calibri"/>
              </a:rPr>
              <a:t>We tried to compare the accuracy of our model with other models such as RF and DT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4BAA7-9F73-DC43-B0F1-0CA0B80F206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11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4BAA7-9F73-DC43-B0F1-0CA0B80F206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333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12/5/2019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96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5555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5421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225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3084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3448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6613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12/5/2019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576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12/5/2019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57729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1200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7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3634" y="5976203"/>
            <a:ext cx="184731" cy="830997"/>
          </a:xfrm>
          <a:prstGeom prst="rect">
            <a:avLst/>
          </a:prstGeom>
        </p:spPr>
        <p:txBody>
          <a:bodyPr vert="horz" wrap="none" lIns="91440" tIns="45720" rIns="91440" bIns="45720" rtlCol="0" anchor="b" anchorCtr="1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19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3" r:id="rId5"/>
    <p:sldLayoutId id="2147483689" r:id="rId6"/>
    <p:sldLayoutId id="2147483690" r:id="rId7"/>
    <p:sldLayoutId id="2147483680" r:id="rId8"/>
    <p:sldLayoutId id="2147483681" r:id="rId9"/>
    <p:sldLayoutId id="2147483682" r:id="rId10"/>
    <p:sldLayoutId id="214748368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b="1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nmeet3/Cmpe255_Project/blob/master/Deliverables/Codes/AQ_3-Influenza_Correlation-LinearModeling.ipynb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anmeet3/Cmpe255_Project/blob/master/Deliverables/Codes/AQ_3-Influenza_RandomForest.ipynb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ED1234-40DD-4893-957E-908AD2062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03634" y="6468646"/>
            <a:ext cx="184731" cy="338554"/>
          </a:xfrm>
        </p:spPr>
        <p:txBody>
          <a:bodyPr wrap="none" anchor="b" anchorCtr="1">
            <a:spAutoFit/>
          </a:bodyPr>
          <a:lstStyle/>
          <a:p>
            <a:endParaRPr lang="en-US"/>
          </a:p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6493" y="1559768"/>
            <a:ext cx="2978281" cy="313537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Arial"/>
                <a:ea typeface="+mj-lt"/>
                <a:cs typeface="+mj-lt"/>
              </a:rPr>
              <a:t>PM2.5 air pollution and cause-specific</a:t>
            </a:r>
            <a:endParaRPr lang="en-US" sz="3000" b="1">
              <a:solidFill>
                <a:schemeClr val="bg1"/>
              </a:solidFill>
              <a:latin typeface="Arial"/>
              <a:cs typeface="Calibri Light"/>
            </a:endParaRPr>
          </a:p>
          <a:p>
            <a:r>
              <a:rPr lang="en-US" sz="3000" b="1">
                <a:solidFill>
                  <a:schemeClr val="bg1"/>
                </a:solidFill>
                <a:latin typeface="Arial"/>
                <a:ea typeface="+mj-lt"/>
                <a:cs typeface="+mj-lt"/>
              </a:rPr>
              <a:t>cardiovascular disease mortality</a:t>
            </a:r>
            <a:endParaRPr lang="en-US" sz="3000" b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8193" y="4695486"/>
            <a:ext cx="3638682" cy="1004923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b="1">
                <a:solidFill>
                  <a:schemeClr val="bg1"/>
                </a:solidFill>
                <a:latin typeface="Arial"/>
                <a:cs typeface="Calibri"/>
              </a:rPr>
              <a:t>Significant Paper Presentation -CMPE255 Data Mining</a:t>
            </a:r>
            <a:endParaRPr lang="en-US" sz="1600">
              <a:solidFill>
                <a:schemeClr val="bg1"/>
              </a:solidFill>
              <a:latin typeface="Arial"/>
              <a:cs typeface="Calibri"/>
            </a:endParaRPr>
          </a:p>
          <a:p>
            <a:pPr>
              <a:spcAft>
                <a:spcPts val="600"/>
              </a:spcAft>
            </a:pPr>
            <a:r>
              <a:rPr lang="en-US" sz="1600" b="1" u="sng">
                <a:solidFill>
                  <a:schemeClr val="bg1"/>
                </a:solidFill>
                <a:latin typeface="Arial"/>
                <a:cs typeface="Calibri"/>
              </a:rPr>
              <a:t>By Team 7</a:t>
            </a:r>
            <a:endParaRPr lang="en-US" sz="1600" u="sng">
              <a:solidFill>
                <a:schemeClr val="bg1"/>
              </a:solidFill>
              <a:latin typeface="Arial"/>
              <a:cs typeface="Calibri"/>
            </a:endParaRPr>
          </a:p>
          <a:p>
            <a:pPr>
              <a:spcAft>
                <a:spcPts val="600"/>
              </a:spcAft>
            </a:pPr>
            <a:endParaRPr lang="en-US" sz="140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endParaRPr lang="en-US" sz="1400" u="sng">
              <a:solidFill>
                <a:schemeClr val="bg1"/>
              </a:solidFill>
              <a:cs typeface="Calibri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3">
            <a:extLst>
              <a:ext uri="{FF2B5EF4-FFF2-40B4-BE49-F238E27FC236}">
                <a16:creationId xmlns:a16="http://schemas.microsoft.com/office/drawing/2014/main" id="{26C199ED-A773-400C-A66E-F54A9FB946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230" r="-2" b="-2"/>
          <a:stretch/>
        </p:blipFill>
        <p:spPr>
          <a:xfrm>
            <a:off x="5346570" y="2269844"/>
            <a:ext cx="6202238" cy="23151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2436AE-4E91-6040-9F3F-4892493ED64C}"/>
              </a:ext>
            </a:extLst>
          </p:cNvPr>
          <p:cNvSpPr txBox="1"/>
          <p:nvPr/>
        </p:nvSpPr>
        <p:spPr>
          <a:xfrm>
            <a:off x="8542421" y="4902982"/>
            <a:ext cx="3308685" cy="1934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  <a:spcBef>
                <a:spcPts val="900"/>
              </a:spcBef>
            </a:pPr>
            <a:r>
              <a:rPr lang="en-US" b="1" i="1" dirty="0" err="1">
                <a:latin typeface="Arial"/>
                <a:cs typeface="Arial"/>
              </a:rPr>
              <a:t>Jeyasri</a:t>
            </a:r>
            <a:r>
              <a:rPr lang="en-US" b="1" i="1" dirty="0">
                <a:latin typeface="Arial"/>
                <a:cs typeface="Arial"/>
              </a:rPr>
              <a:t> Subramanian </a:t>
            </a:r>
            <a:endParaRPr lang="en-US" b="1" dirty="0">
              <a:latin typeface="Arial"/>
              <a:ea typeface="+mn-lt"/>
              <a:cs typeface="+mn-lt"/>
            </a:endParaRPr>
          </a:p>
          <a:p>
            <a:pPr algn="r">
              <a:lnSpc>
                <a:spcPct val="110000"/>
              </a:lnSpc>
              <a:spcBef>
                <a:spcPts val="900"/>
              </a:spcBef>
            </a:pPr>
            <a:r>
              <a:rPr lang="en-US" b="1" i="1" dirty="0" err="1">
                <a:latin typeface="Arial"/>
                <a:cs typeface="Arial"/>
              </a:rPr>
              <a:t>Subarna</a:t>
            </a:r>
            <a:r>
              <a:rPr lang="en-US" b="1" i="1" dirty="0">
                <a:latin typeface="Arial"/>
                <a:cs typeface="Arial"/>
              </a:rPr>
              <a:t> Chowdhury Soma </a:t>
            </a:r>
            <a:endParaRPr lang="en-US" b="1" dirty="0">
              <a:latin typeface="Arial"/>
              <a:ea typeface="+mn-lt"/>
              <a:cs typeface="+mn-lt"/>
            </a:endParaRPr>
          </a:p>
          <a:p>
            <a:pPr algn="r">
              <a:lnSpc>
                <a:spcPct val="110000"/>
              </a:lnSpc>
              <a:spcBef>
                <a:spcPts val="900"/>
              </a:spcBef>
            </a:pPr>
            <a:r>
              <a:rPr lang="en-US" b="1" i="1" dirty="0" err="1">
                <a:latin typeface="Arial"/>
                <a:cs typeface="Arial"/>
              </a:rPr>
              <a:t>Manmeet</a:t>
            </a:r>
            <a:r>
              <a:rPr lang="en-US" b="1" i="1" dirty="0">
                <a:latin typeface="Arial"/>
                <a:cs typeface="Arial"/>
              </a:rPr>
              <a:t> Singh </a:t>
            </a:r>
            <a:endParaRPr lang="en-US" b="1" dirty="0">
              <a:latin typeface="Arial"/>
              <a:ea typeface="+mn-lt"/>
              <a:cs typeface="+mn-lt"/>
            </a:endParaRPr>
          </a:p>
          <a:p>
            <a:pPr algn="r">
              <a:lnSpc>
                <a:spcPct val="110000"/>
              </a:lnSpc>
              <a:spcBef>
                <a:spcPts val="900"/>
              </a:spcBef>
            </a:pPr>
            <a:r>
              <a:rPr lang="en-US" b="1" i="1" dirty="0">
                <a:latin typeface="Arial"/>
                <a:cs typeface="Arial"/>
              </a:rPr>
              <a:t>Pranav </a:t>
            </a:r>
            <a:r>
              <a:rPr lang="en-US" b="1" i="1" dirty="0" err="1">
                <a:latin typeface="Arial"/>
                <a:cs typeface="Arial"/>
              </a:rPr>
              <a:t>Lodha</a:t>
            </a:r>
            <a:r>
              <a:rPr lang="en-US" sz="1400" dirty="0">
                <a:latin typeface="Arial"/>
                <a:cs typeface="Arial"/>
              </a:rPr>
              <a:t>  </a:t>
            </a:r>
            <a:endParaRPr lang="en-US" sz="1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751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E5B68-F876-4382-B98D-4222B3915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>
                <a:latin typeface="Arial"/>
                <a:cs typeface="Arial"/>
              </a:rPr>
              <a:t>Scope for Future Extension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6EF57-0088-464E-8EA0-5C3D8A4BB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latin typeface="Arial"/>
                <a:cs typeface="Arial"/>
              </a:rPr>
              <a:t>Should consider different regions with different weightage based on  season, climate and air quality  </a:t>
            </a:r>
          </a:p>
          <a:p>
            <a:endParaRPr lang="en-US" sz="1800" dirty="0">
              <a:latin typeface="Arial"/>
              <a:cs typeface="Arial"/>
            </a:endParaRPr>
          </a:p>
          <a:p>
            <a:r>
              <a:rPr lang="en-US" sz="3200" dirty="0">
                <a:latin typeface="Arial"/>
                <a:cs typeface="Arial"/>
              </a:rPr>
              <a:t>Other than Cox Regression, this experiment should have explored with any other regression models for comparative study</a:t>
            </a:r>
          </a:p>
          <a:p>
            <a:endParaRPr lang="en-US" sz="1800" dirty="0">
              <a:latin typeface="Arial"/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178BA8-296F-460F-A777-77C24C19C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5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495F8E3-5243-4F02-AC53-F05721B35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280F9F-2129-4B35-86B4-8A4267DFA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079E950F-26FD-49A5-8CFB-664703BE5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A957C5C2-2E01-464B-97B4-1981AF0523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53B7BE02-9D75-4EBB-879B-D7B75937F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0D9536D6-02B7-4110-BF2B-17B08DDFE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ADA6B83F-32F5-4D8C-AA2F-53A4FA125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AE2FF24D-C357-4073-8093-410279D42F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A7D5D9E-853D-4831-B45D-ED773133B8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5D185781-4FC4-4AF1-B231-942FDE963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CC270413-B0D3-4A07-BD1B-E9254A989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2C47358D-4669-406F-AC20-6D169951B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328C9057-3C8A-45CB-A084-4AD4535CD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D204A0F9-30D5-4D9E-9019-95DEDCFFE8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F9CC2C27-C82D-467C-836F-F166E7059B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F680CD9A-5DEE-446A-A951-936A1B2D1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90F745C0-6118-47A3-85AB-A412FE581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3CEC5B1E-7348-4ACE-B1DD-E53926EB7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F96B7951-47C0-4555-9A22-86491610F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ACD5C04A-A4EA-432A-A9B5-F84F41D745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B33C957B-D207-438D-9823-4FF59328F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F79D782-A9ED-4AEE-B67D-DDD6F1CB5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6C9F140-6D17-42C4-96E2-F124090D4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EE0A3AEC-72D0-4759-A596-564927A0C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A027B02-EC1B-499B-B4F5-7221EC8D8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5CB81E5-35B2-4611-B1CC-EEAFBE2AA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5648" y="2075688"/>
            <a:ext cx="8677656" cy="17465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Arial"/>
                <a:cs typeface="Arial"/>
              </a:rPr>
              <a:t>Our Project 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1652BE-BC25-4F3B-9750-F1F343AB8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775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244" y="1712447"/>
            <a:ext cx="4237816" cy="310129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br>
              <a:rPr lang="en-US" sz="4100">
                <a:solidFill>
                  <a:srgbClr val="FFFFFF"/>
                </a:solidFill>
                <a:latin typeface="Arial"/>
                <a:ea typeface="+mj-lt"/>
                <a:cs typeface="Arial"/>
              </a:rPr>
            </a:br>
            <a:r>
              <a:rPr lang="en-US" sz="4100">
                <a:solidFill>
                  <a:srgbClr val="FFFFFF"/>
                </a:solidFill>
                <a:latin typeface="Arial"/>
                <a:ea typeface="+mj-lt"/>
                <a:cs typeface="Arial"/>
              </a:rPr>
              <a:t>Association between PM 2.5 levels and yearly respiratory infections in California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800">
                <a:solidFill>
                  <a:srgbClr val="000000"/>
                </a:solidFill>
              </a:rPr>
              <a:t>Presented by Team 7</a:t>
            </a:r>
            <a:endParaRPr lang="en-US" sz="2800">
              <a:cs typeface="Calibri" panose="020F0502020204030204"/>
            </a:endParaRPr>
          </a:p>
          <a:p>
            <a:pPr algn="r"/>
            <a:r>
              <a:rPr lang="en-US" sz="2800">
                <a:solidFill>
                  <a:srgbClr val="000000"/>
                </a:solidFill>
                <a:cs typeface="Calibri"/>
              </a:rPr>
              <a:t>- </a:t>
            </a:r>
            <a:r>
              <a:rPr lang="en-US">
                <a:solidFill>
                  <a:srgbClr val="000000"/>
                </a:solidFill>
                <a:cs typeface="Calibri"/>
              </a:rPr>
              <a:t>Again US!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EF1545-71C5-4D68-ACF2-D5ACD157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148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4D9EDE-CACE-4620-AA3B-851DA9544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b="1">
                <a:latin typeface="Arial"/>
                <a:cs typeface="Calibri Light"/>
              </a:rPr>
              <a:t>Problem Statement</a:t>
            </a:r>
            <a:endParaRPr lang="en-US" b="1">
              <a:latin typeface="Arial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D47FD-E87B-43D6-9019-5ED7DD0AA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>
                <a:cs typeface="Calibri"/>
              </a:rPr>
              <a:t>As global warming continues to heat up the world, the air quality becomes worse. </a:t>
            </a:r>
          </a:p>
          <a:p>
            <a:r>
              <a:rPr lang="en-US" sz="2400">
                <a:cs typeface="Calibri"/>
              </a:rPr>
              <a:t>Worse air quality can potentially lead to respiratory problem</a:t>
            </a:r>
          </a:p>
          <a:p>
            <a:r>
              <a:rPr lang="en-US" sz="2400">
                <a:cs typeface="Calibri"/>
              </a:rPr>
              <a:t>During our study we attempted to determine the correlation between the quality of air and the potential to be affected by respiratory diseases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32F7B3-D2DA-47DB-AC29-405A70EB8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94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A56D2-034C-4EFE-B835-2EDCC9011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292" y="513612"/>
            <a:ext cx="9894133" cy="1031216"/>
          </a:xfrm>
        </p:spPr>
        <p:txBody>
          <a:bodyPr anchor="b">
            <a:normAutofit/>
          </a:bodyPr>
          <a:lstStyle/>
          <a:p>
            <a:r>
              <a:rPr lang="en-US" b="1" dirty="0">
                <a:latin typeface="Arial"/>
                <a:cs typeface="Calibri Light"/>
              </a:rPr>
              <a:t>Data Collection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3F5A4-FBA5-4AE0-A178-CC30C7B20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1373" y="2279151"/>
            <a:ext cx="3627063" cy="33871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>
                <a:cs typeface="Calibri"/>
              </a:rPr>
              <a:t>Air Quality Data</a:t>
            </a:r>
          </a:p>
          <a:p>
            <a:pPr lvl="1"/>
            <a:r>
              <a:rPr lang="en-US" sz="2200">
                <a:cs typeface="Calibri"/>
              </a:rPr>
              <a:t>Purple Air</a:t>
            </a:r>
          </a:p>
          <a:p>
            <a:pPr lvl="1"/>
            <a:r>
              <a:rPr lang="en-US" sz="2200">
                <a:cs typeface="Calibri"/>
              </a:rPr>
              <a:t>California Government</a:t>
            </a:r>
          </a:p>
          <a:p>
            <a:r>
              <a:rPr lang="en-US" sz="2200">
                <a:cs typeface="Calibri"/>
              </a:rPr>
              <a:t>Disease Cases</a:t>
            </a:r>
          </a:p>
          <a:p>
            <a:pPr lvl="1"/>
            <a:r>
              <a:rPr lang="en-US" sz="2200">
                <a:cs typeface="Calibri"/>
              </a:rPr>
              <a:t>Asthma</a:t>
            </a:r>
          </a:p>
          <a:p>
            <a:pPr lvl="1"/>
            <a:r>
              <a:rPr lang="en-US" sz="2200">
                <a:cs typeface="Calibri"/>
              </a:rPr>
              <a:t>Flu</a:t>
            </a:r>
          </a:p>
          <a:p>
            <a:pPr lvl="1"/>
            <a:r>
              <a:rPr lang="en-US" sz="2200">
                <a:cs typeface="Calibri"/>
              </a:rPr>
              <a:t>Influenza</a:t>
            </a:r>
          </a:p>
          <a:p>
            <a:pPr lvl="1"/>
            <a:r>
              <a:rPr lang="en-US" sz="2200">
                <a:cs typeface="Calibri"/>
              </a:rPr>
              <a:t>Pneumonia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E836060D-0650-234E-9BB2-AE6A518950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9746062"/>
              </p:ext>
            </p:extLst>
          </p:nvPr>
        </p:nvGraphicFramePr>
        <p:xfrm>
          <a:off x="1514293" y="2589086"/>
          <a:ext cx="5069382" cy="27554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EE7A80-1F29-4614-B671-97D797E5C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73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0">
            <a:extLst>
              <a:ext uri="{FF2B5EF4-FFF2-40B4-BE49-F238E27FC236}">
                <a16:creationId xmlns:a16="http://schemas.microsoft.com/office/drawing/2014/main" id="{0EFD753D-6A49-46DD-9E82-AA6E2C62B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22">
            <a:extLst>
              <a:ext uri="{FF2B5EF4-FFF2-40B4-BE49-F238E27FC236}">
                <a16:creationId xmlns:a16="http://schemas.microsoft.com/office/drawing/2014/main" id="{138A5824-1F4A-4EE7-BC13-5BB48FC08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9CE478-46CD-423A-B542-AEFB7D995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764" y="796746"/>
            <a:ext cx="3608896" cy="1054098"/>
          </a:xfrm>
        </p:spPr>
        <p:txBody>
          <a:bodyPr anchor="b">
            <a:normAutofit fontScale="90000"/>
          </a:bodyPr>
          <a:lstStyle/>
          <a:p>
            <a:r>
              <a:rPr lang="en-US" sz="3600" b="1">
                <a:solidFill>
                  <a:srgbClr val="FFFFFF"/>
                </a:solidFill>
                <a:latin typeface="Arial"/>
                <a:cs typeface="Calibri Light"/>
              </a:rPr>
              <a:t>Data Preprocessing</a:t>
            </a:r>
          </a:p>
        </p:txBody>
      </p:sp>
      <p:pic>
        <p:nvPicPr>
          <p:cNvPr id="4" name="Picture 4" descr="A pencil and paper&#10;&#10;Description generated with high confidence">
            <a:extLst>
              <a:ext uri="{FF2B5EF4-FFF2-40B4-BE49-F238E27FC236}">
                <a16:creationId xmlns:a16="http://schemas.microsoft.com/office/drawing/2014/main" id="{7DCF62C6-8E6C-4154-9F22-1C702AC2C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915" y="2338735"/>
            <a:ext cx="3030123" cy="1853873"/>
          </a:xfrm>
          <a:prstGeom prst="rect">
            <a:avLst/>
          </a:prstGeom>
        </p:spPr>
      </p:pic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6CEC2E8-8CC5-43BA-95E0-FE1F7E8ED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9559" y="2453754"/>
            <a:ext cx="2867325" cy="185387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70A36-99E9-4CDC-B3D9-E60DA0AB9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256" y="2459883"/>
            <a:ext cx="3924231" cy="406534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000" b="1">
                <a:solidFill>
                  <a:srgbClr val="FFFFFF"/>
                </a:solidFill>
                <a:cs typeface="Calibri"/>
              </a:rPr>
              <a:t>Air quality data</a:t>
            </a:r>
            <a:r>
              <a:rPr lang="en-US" sz="2000">
                <a:solidFill>
                  <a:srgbClr val="FFFFFF"/>
                </a:solidFill>
                <a:cs typeface="Calibri"/>
              </a:rPr>
              <a:t> is collected from different sensors mounted in various counties( from purple air )</a:t>
            </a:r>
          </a:p>
          <a:p>
            <a:r>
              <a:rPr lang="en-US" sz="2000">
                <a:solidFill>
                  <a:srgbClr val="FFFFFF"/>
                </a:solidFill>
                <a:cs typeface="Calibri"/>
              </a:rPr>
              <a:t>We preprocessed the json  and convert to valid csv format </a:t>
            </a:r>
          </a:p>
          <a:p>
            <a:r>
              <a:rPr lang="en-US" sz="2000" b="1">
                <a:solidFill>
                  <a:srgbClr val="FFFFFF"/>
                </a:solidFill>
                <a:cs typeface="Calibri"/>
              </a:rPr>
              <a:t>Disease data </a:t>
            </a:r>
            <a:r>
              <a:rPr lang="en-US" sz="2000">
                <a:solidFill>
                  <a:srgbClr val="FFFFFF"/>
                </a:solidFill>
                <a:cs typeface="Calibri"/>
              </a:rPr>
              <a:t>from web, is collected for various metrics such as Age group, gender, year are aggregated</a:t>
            </a:r>
          </a:p>
          <a:p>
            <a:r>
              <a:rPr lang="en-US" sz="2000">
                <a:solidFill>
                  <a:srgbClr val="FFFFFF"/>
                </a:solidFill>
                <a:cs typeface="Calibri"/>
              </a:rPr>
              <a:t>Missing values for disease data is not uniform. </a:t>
            </a:r>
            <a:r>
              <a:rPr lang="en-US" sz="2000" err="1">
                <a:solidFill>
                  <a:srgbClr val="FFFFFF"/>
                </a:solidFill>
                <a:cs typeface="Calibri"/>
              </a:rPr>
              <a:t>Eg.</a:t>
            </a:r>
            <a:r>
              <a:rPr lang="en-US" sz="2000">
                <a:solidFill>
                  <a:srgbClr val="FFFFFF"/>
                </a:solidFill>
                <a:cs typeface="Calibri"/>
              </a:rPr>
              <a:t>, Na, NULL, </a:t>
            </a:r>
            <a:r>
              <a:rPr lang="en-US" sz="2000" err="1">
                <a:solidFill>
                  <a:srgbClr val="FFFFFF"/>
                </a:solidFill>
                <a:cs typeface="Calibri"/>
              </a:rPr>
              <a:t>na</a:t>
            </a:r>
          </a:p>
          <a:p>
            <a:r>
              <a:rPr lang="en-US" sz="2000">
                <a:solidFill>
                  <a:srgbClr val="FFFFFF"/>
                </a:solidFill>
                <a:cs typeface="Calibri"/>
              </a:rPr>
              <a:t>Removing special characters from data. </a:t>
            </a:r>
            <a:r>
              <a:rPr lang="en-US" sz="2000" err="1">
                <a:solidFill>
                  <a:srgbClr val="FFFFFF"/>
                </a:solidFill>
                <a:cs typeface="Calibri"/>
              </a:rPr>
              <a:t>Eg.</a:t>
            </a:r>
            <a:r>
              <a:rPr lang="en-US" sz="2000">
                <a:solidFill>
                  <a:srgbClr val="FFFFFF"/>
                </a:solidFill>
                <a:cs typeface="Calibri"/>
              </a:rPr>
              <a:t>, hospitalization patient count is 12,345 </a:t>
            </a:r>
          </a:p>
          <a:p>
            <a:endParaRPr lang="en-US" sz="2000">
              <a:solidFill>
                <a:srgbClr val="FFFFFF"/>
              </a:solidFill>
              <a:cs typeface="Calibri"/>
            </a:endParaRPr>
          </a:p>
          <a:p>
            <a:endParaRPr lang="en-US" sz="2000">
              <a:solidFill>
                <a:srgbClr val="FFFFFF"/>
              </a:solidFill>
              <a:cs typeface="Calibri"/>
            </a:endParaRPr>
          </a:p>
          <a:p>
            <a:endParaRPr lang="en-US" sz="2000">
              <a:solidFill>
                <a:srgbClr val="FFFFFF"/>
              </a:solidFill>
              <a:cs typeface="Calibri"/>
            </a:endParaRPr>
          </a:p>
        </p:txBody>
      </p:sp>
      <p:pic>
        <p:nvPicPr>
          <p:cNvPr id="16" name="Picture 1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B94D997F-AD17-42D7-B242-F59B7E9BB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5081" y="320747"/>
            <a:ext cx="3219976" cy="1529488"/>
          </a:xfrm>
          <a:prstGeom prst="rect">
            <a:avLst/>
          </a:prstGeom>
        </p:spPr>
      </p:pic>
      <p:pic>
        <p:nvPicPr>
          <p:cNvPr id="10" name="Picture 10" descr="A picture containing pencil&#10;&#10;Description generated with very high confidence">
            <a:extLst>
              <a:ext uri="{FF2B5EF4-FFF2-40B4-BE49-F238E27FC236}">
                <a16:creationId xmlns:a16="http://schemas.microsoft.com/office/drawing/2014/main" id="{AED8B679-43D2-4907-87AA-BEFFD923B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6684" y="275461"/>
            <a:ext cx="2756394" cy="1850097"/>
          </a:xfrm>
          <a:prstGeom prst="rect">
            <a:avLst/>
          </a:prstGeom>
        </p:spPr>
      </p:pic>
      <p:pic>
        <p:nvPicPr>
          <p:cNvPr id="14" name="Picture 14" descr="A pencil and paper&#10;&#10;Description generated with high confidence">
            <a:extLst>
              <a:ext uri="{FF2B5EF4-FFF2-40B4-BE49-F238E27FC236}">
                <a16:creationId xmlns:a16="http://schemas.microsoft.com/office/drawing/2014/main" id="{6F5B9DC3-01B6-4B04-9EA0-0D58B0B32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4275" y="4644984"/>
            <a:ext cx="3049993" cy="1869351"/>
          </a:xfrm>
          <a:prstGeom prst="rect">
            <a:avLst/>
          </a:prstGeom>
        </p:spPr>
      </p:pic>
      <p:pic>
        <p:nvPicPr>
          <p:cNvPr id="12" name="Picture 12" descr="A close up of a pencil&#10;&#10;Description generated with high confidence">
            <a:extLst>
              <a:ext uri="{FF2B5EF4-FFF2-40B4-BE49-F238E27FC236}">
                <a16:creationId xmlns:a16="http://schemas.microsoft.com/office/drawing/2014/main" id="{F6296B9A-1C6B-4476-974A-23C6556854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9526" y="4649694"/>
            <a:ext cx="2563617" cy="187851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92CA2-685A-412F-9A73-7A561FDB2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82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ED03CD-942F-4B4A-91E0-A23D1C390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solidFill>
                  <a:srgbClr val="FFFFFF"/>
                </a:solidFill>
                <a:latin typeface="Arial"/>
                <a:cs typeface="Arial"/>
              </a:rPr>
              <a:t>Data Transformation</a:t>
            </a:r>
          </a:p>
        </p:txBody>
      </p:sp>
      <p:pic>
        <p:nvPicPr>
          <p:cNvPr id="11" name="Picture 11" descr="A pencil and paper&#10;&#10;Description generated with high confidence">
            <a:extLst>
              <a:ext uri="{FF2B5EF4-FFF2-40B4-BE49-F238E27FC236}">
                <a16:creationId xmlns:a16="http://schemas.microsoft.com/office/drawing/2014/main" id="{F910EFBE-9DAB-4F7C-827E-9FCF5EBF3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886" y="499659"/>
            <a:ext cx="3662730" cy="274704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pencil&#10;&#10;Description generated with very high confidence">
            <a:extLst>
              <a:ext uri="{FF2B5EF4-FFF2-40B4-BE49-F238E27FC236}">
                <a16:creationId xmlns:a16="http://schemas.microsoft.com/office/drawing/2014/main" id="{78A9F64C-5652-4E98-8864-A40EF4EE1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86" y="3736009"/>
            <a:ext cx="3662730" cy="24966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5882A5-853C-49D8-BD24-ABC49E7D51E6}"/>
              </a:ext>
            </a:extLst>
          </p:cNvPr>
          <p:cNvSpPr txBox="1"/>
          <p:nvPr/>
        </p:nvSpPr>
        <p:spPr>
          <a:xfrm>
            <a:off x="4722668" y="2713627"/>
            <a:ext cx="6954884" cy="359138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Hospitalization data collected for each disease is the patient count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We have normalized the data across each county by the population of the county</a:t>
            </a:r>
            <a:endParaRPr lang="en-US" sz="2400">
              <a:solidFill>
                <a:srgbClr val="FFFFFF"/>
              </a:solidFill>
              <a:cs typeface="Calibri"/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400">
              <a:solidFill>
                <a:srgbClr val="FFFFFF"/>
              </a:solidFill>
              <a:cs typeface="Calibri"/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FFFFFF"/>
                </a:solidFill>
                <a:cs typeface="Calibri"/>
              </a:rPr>
              <a:t>Patient Ratio = Number of patients in a county / Total population of the county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40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  <a:cs typeface="Calibri"/>
              </a:rPr>
              <a:t>Since the ratio was too low for few counties, we have multiplied 10000 to all ratio, to compute disease per 10000 people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B6E64E-DE81-4489-90F1-9E486E892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768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E3E0C-7C5A-45B7-AA7F-8D3D30012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578"/>
            <a:ext cx="4595071" cy="1645501"/>
          </a:xfrm>
        </p:spPr>
        <p:txBody>
          <a:bodyPr>
            <a:normAutofit/>
          </a:bodyPr>
          <a:lstStyle/>
          <a:p>
            <a:r>
              <a:rPr lang="en-US" b="1">
                <a:latin typeface="Arial"/>
                <a:cs typeface="Calibri Light"/>
              </a:rPr>
              <a:t>Data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07E85-705B-47C8-8E64-5EAEEAD76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8467"/>
            <a:ext cx="4595071" cy="36284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cs typeface="Calibri"/>
              </a:rPr>
              <a:t>Merging air quality and disease data based on county and year</a:t>
            </a:r>
          </a:p>
          <a:p>
            <a:r>
              <a:rPr lang="en-US" sz="2000">
                <a:cs typeface="Calibri"/>
              </a:rPr>
              <a:t>Few counties have linear relationship between air quality and disease </a:t>
            </a:r>
          </a:p>
          <a:p>
            <a:r>
              <a:rPr lang="en-US" sz="2000">
                <a:cs typeface="Calibri"/>
              </a:rPr>
              <a:t>Graphs are the right implies Air quality and hospitalization ratio for multiple counties</a:t>
            </a:r>
          </a:p>
          <a:p>
            <a:r>
              <a:rPr lang="en-US" sz="2000">
                <a:cs typeface="Calibri"/>
              </a:rPr>
              <a:t>Hospitalization trend with Air quality for a year</a:t>
            </a:r>
          </a:p>
          <a:p>
            <a:r>
              <a:rPr lang="en-US" sz="2000">
                <a:cs typeface="Calibri"/>
              </a:rPr>
              <a:t>Hospitalization of one county with air quality</a:t>
            </a:r>
          </a:p>
          <a:p>
            <a:endParaRPr lang="en-US" sz="2000">
              <a:cs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3713C1-2FB2-413B-BF91-3AE41726F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610091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795B4D-5022-4A7F-A01D-8D880B7C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D19018-DE7C-4796-ADF2-AD2EB0FC0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9584398-9BBD-434C-8AD7-B94A58709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908" y="864660"/>
            <a:ext cx="2364317" cy="165396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1A0A2C2-4F85-44AF-8708-8DCA4B55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8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CBA5A080-C533-4BDE-AC29-4B1F388DA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2775" y="959959"/>
            <a:ext cx="2364317" cy="1463364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532FAE0-62A5-42AB-A46B-058DD2E9E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581" y="3796452"/>
            <a:ext cx="4180837" cy="255989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D2788-7FCD-43D6-87DF-3EE387292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49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E356E1-3142-4D48-89C2-F76D37DF0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  <a:latin typeface="Arial"/>
                <a:cs typeface="Calibri Light"/>
              </a:rPr>
              <a:t>Data Interpretation</a:t>
            </a:r>
          </a:p>
        </p:txBody>
      </p:sp>
      <p:pic>
        <p:nvPicPr>
          <p:cNvPr id="6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A4284EFA-27E0-4C59-A3EC-78F6A8277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17" y="478232"/>
            <a:ext cx="3319268" cy="278990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94073622-43C0-4909-B253-780DFCFEF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86" y="3789579"/>
            <a:ext cx="3662730" cy="238949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7FA7B-F45F-4514-95F2-FC90FE0E1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  <a:cs typeface="Calibri"/>
              </a:rPr>
              <a:t>We have used seaborn graph to determine the correlation of features</a:t>
            </a:r>
          </a:p>
          <a:p>
            <a:r>
              <a:rPr lang="en-US" sz="2400" dirty="0">
                <a:solidFill>
                  <a:srgbClr val="FFFFFF"/>
                </a:solidFill>
                <a:cs typeface="Calibri"/>
              </a:rPr>
              <a:t>We checked the variance of air quality and patient count for some counties to determine the relationship</a:t>
            </a:r>
          </a:p>
          <a:p>
            <a:r>
              <a:rPr lang="en-US" sz="2400" b="1" dirty="0">
                <a:solidFill>
                  <a:srgbClr val="FFFFFF"/>
                </a:solidFill>
                <a:cs typeface="Calibri"/>
              </a:rPr>
              <a:t>Feature Selection: </a:t>
            </a:r>
            <a:r>
              <a:rPr lang="en-US" sz="2400" dirty="0">
                <a:solidFill>
                  <a:srgbClr val="FFFFFF"/>
                </a:solidFill>
                <a:cs typeface="Calibri"/>
              </a:rPr>
              <a:t>we applied L1 based feature selection using Linear regression.</a:t>
            </a:r>
          </a:p>
          <a:p>
            <a:pPr marL="0" indent="0">
              <a:buNone/>
            </a:pPr>
            <a:endParaRPr lang="en-US" sz="2400" dirty="0">
              <a:solidFill>
                <a:srgbClr val="FFFFFF"/>
              </a:solidFill>
              <a:cs typeface="Calibri"/>
            </a:endParaRPr>
          </a:p>
          <a:p>
            <a:endParaRPr lang="en-US" sz="2400" dirty="0">
              <a:solidFill>
                <a:srgbClr val="FFFFFF"/>
              </a:solidFill>
              <a:cs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BD563-351D-44C6-A929-CE78DFEDF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459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8670D4-4C13-4EB8-BBCC-2F2F2AA08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b="1" dirty="0">
                <a:latin typeface="Arial"/>
                <a:cs typeface="Calibri Light"/>
              </a:rPr>
              <a:t>Data Modeling</a:t>
            </a:r>
            <a:endParaRPr lang="en-US" b="1" dirty="0">
              <a:latin typeface="Arial"/>
              <a:cs typeface="Arial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B8251-37B7-4916-9090-2334B57AF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cs typeface="Calibri"/>
              </a:rPr>
              <a:t>Linear Regression </a:t>
            </a:r>
          </a:p>
          <a:p>
            <a:r>
              <a:rPr lang="en-US" sz="2400" dirty="0">
                <a:cs typeface="Calibri"/>
              </a:rPr>
              <a:t>L1 Regularization (Lasso)</a:t>
            </a:r>
          </a:p>
          <a:p>
            <a:r>
              <a:rPr lang="en-US" sz="2400" dirty="0">
                <a:cs typeface="Calibri"/>
              </a:rPr>
              <a:t>L2 Regularization (Ridge)</a:t>
            </a:r>
          </a:p>
          <a:p>
            <a:r>
              <a:rPr lang="en-US" sz="2400" dirty="0">
                <a:cs typeface="Calibri"/>
              </a:rPr>
              <a:t>Random Forest classifier</a:t>
            </a:r>
          </a:p>
          <a:p>
            <a:r>
              <a:rPr lang="en-US" sz="2400" dirty="0">
                <a:ea typeface="+mn-lt"/>
                <a:cs typeface="+mn-lt"/>
              </a:rPr>
              <a:t>VAR Model</a:t>
            </a:r>
            <a:endParaRPr lang="en-US" sz="2400" dirty="0">
              <a:ea typeface="+mn-lt"/>
              <a:cs typeface="Calibri"/>
            </a:endParaRPr>
          </a:p>
          <a:p>
            <a:r>
              <a:rPr lang="en-US" sz="2400" dirty="0">
                <a:ea typeface="+mn-lt"/>
                <a:cs typeface="Calibri"/>
              </a:rPr>
              <a:t>Code Walkthrough</a:t>
            </a:r>
          </a:p>
          <a:p>
            <a:pPr lvl="1"/>
            <a:r>
              <a:rPr lang="en-US" sz="2000" dirty="0">
                <a:hlinkClick r:id="rId3"/>
              </a:rPr>
              <a:t>PM2.5 Influenza Linear Regression</a:t>
            </a:r>
            <a:endParaRPr lang="en-US" sz="2000" dirty="0"/>
          </a:p>
          <a:p>
            <a:pPr lvl="1"/>
            <a:r>
              <a:rPr lang="en-US" sz="2000" dirty="0">
                <a:cs typeface="Calibri"/>
                <a:hlinkClick r:id="rId4"/>
              </a:rPr>
              <a:t>PM 2.5 Influenza Random Forest</a:t>
            </a:r>
            <a:endParaRPr lang="en-US" sz="2000" dirty="0">
              <a:cs typeface="Calibri"/>
            </a:endParaRPr>
          </a:p>
          <a:p>
            <a:endParaRPr lang="en-US" sz="2400" dirty="0"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B933E1-1CC2-4818-A52D-5FDFF8BB0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592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30F64-B4F7-4FDC-BA2D-BD7FC73CB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94786"/>
            <a:ext cx="10058400" cy="1371600"/>
          </a:xfrm>
        </p:spPr>
        <p:txBody>
          <a:bodyPr/>
          <a:lstStyle/>
          <a:p>
            <a:r>
              <a:rPr lang="en-US">
                <a:latin typeface="Arial"/>
                <a:cs typeface="Arial"/>
              </a:rPr>
              <a:t>Significant Paper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5C0C0-9CF1-427B-AE1A-D053DA258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04795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itchFamily="18" charset="0"/>
              <a:buChar char="q"/>
            </a:pPr>
            <a:r>
              <a:rPr lang="en-US" sz="2800" dirty="0">
                <a:latin typeface="Arial"/>
                <a:ea typeface="+mn-lt"/>
                <a:cs typeface="+mn-lt"/>
              </a:rPr>
              <a:t> International Journal of Epidemiology, </a:t>
            </a:r>
            <a:endParaRPr lang="en-US" sz="2800" dirty="0">
              <a:latin typeface="Arial"/>
              <a:cs typeface="Arial"/>
            </a:endParaRPr>
          </a:p>
          <a:p>
            <a:pPr>
              <a:buFont typeface="Wingdings" pitchFamily="18" charset="0"/>
              <a:buChar char="q"/>
            </a:pPr>
            <a:r>
              <a:rPr lang="en-US" sz="2800" dirty="0">
                <a:latin typeface="Arial"/>
                <a:ea typeface="+mn-lt"/>
                <a:cs typeface="+mn-lt"/>
              </a:rPr>
              <a:t> Published in: 23rd May, 2019</a:t>
            </a:r>
            <a:endParaRPr lang="en-US" sz="2800" dirty="0">
              <a:latin typeface="Arial"/>
              <a:cs typeface="Arial"/>
            </a:endParaRPr>
          </a:p>
          <a:p>
            <a:pPr>
              <a:buFont typeface="Wingdings" pitchFamily="18" charset="0"/>
              <a:buChar char="q"/>
            </a:pPr>
            <a:r>
              <a:rPr lang="en-US" sz="2800" dirty="0">
                <a:latin typeface="Arial"/>
                <a:cs typeface="Arial"/>
              </a:rPr>
              <a:t> Journal's impact factor: 7.339</a:t>
            </a:r>
          </a:p>
          <a:p>
            <a:pPr>
              <a:buFont typeface="Wingdings" pitchFamily="18" charset="0"/>
              <a:buChar char="q"/>
            </a:pPr>
            <a:endParaRPr lang="en-US" sz="2000" dirty="0">
              <a:latin typeface="Arial"/>
              <a:cs typeface="Arial"/>
            </a:endParaRPr>
          </a:p>
          <a:p>
            <a:pPr>
              <a:buFont typeface="Wingdings" pitchFamily="18" charset="0"/>
              <a:buChar char="q"/>
            </a:pPr>
            <a:endParaRPr lang="en-US" sz="2000" dirty="0">
              <a:latin typeface="Arial"/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88DF89-722F-48D9-9B55-593346F07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0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D8410-CA44-453D-809F-C32586634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578"/>
            <a:ext cx="4595071" cy="1645501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Results and Evaluation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04917-525A-4255-B2C4-B69B12DD1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8467"/>
            <a:ext cx="4595071" cy="362849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cs typeface="Calibri"/>
              </a:rPr>
              <a:t>We have followed various regression techniques to predict the hospitalization ratio from air quality.</a:t>
            </a:r>
          </a:p>
          <a:p>
            <a:r>
              <a:rPr lang="en-US" sz="2000">
                <a:cs typeface="Calibri"/>
              </a:rPr>
              <a:t>From the last 10 years data , the prevalence of some virus has reduced.</a:t>
            </a:r>
          </a:p>
          <a:p>
            <a:r>
              <a:rPr lang="en-US" sz="2000">
                <a:cs typeface="Calibri"/>
              </a:rPr>
              <a:t>The impact of the air quality on disease varies with age group</a:t>
            </a: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</p:txBody>
      </p:sp>
      <p:sp>
        <p:nvSpPr>
          <p:cNvPr id="28" name="Rectangle 30">
            <a:extLst>
              <a:ext uri="{FF2B5EF4-FFF2-40B4-BE49-F238E27FC236}">
                <a16:creationId xmlns:a16="http://schemas.microsoft.com/office/drawing/2014/main" id="{003713C1-2FB2-413B-BF91-3AE41726F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610091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0795B4D-5022-4A7F-A01D-8D880B7C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FD19018-DE7C-4796-ADF2-AD2EB0FC0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1A0A2C2-4F85-44AF-8708-8DCA4B55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C89B378E-9E49-4A30-82C2-7E3206226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2775" y="1136955"/>
            <a:ext cx="2364317" cy="1418590"/>
          </a:xfrm>
          <a:prstGeom prst="rect">
            <a:avLst/>
          </a:prstGeom>
        </p:spPr>
      </p:pic>
      <p:pic>
        <p:nvPicPr>
          <p:cNvPr id="15" name="Picture 3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117A9B6-BA65-4CF4-A786-ED79DE0DB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421" y="3796452"/>
            <a:ext cx="4299158" cy="2559898"/>
          </a:xfrm>
          <a:prstGeom prst="rect">
            <a:avLst/>
          </a:prstGeom>
        </p:spPr>
      </p:pic>
      <p:pic>
        <p:nvPicPr>
          <p:cNvPr id="5" name="Picture 6" descr="A pencil and paper&#10;&#10;Description generated with high confidence">
            <a:extLst>
              <a:ext uri="{FF2B5EF4-FFF2-40B4-BE49-F238E27FC236}">
                <a16:creationId xmlns:a16="http://schemas.microsoft.com/office/drawing/2014/main" id="{CE42E385-77C9-496B-BDA8-7E17A3B29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009" y="734740"/>
            <a:ext cx="2897807" cy="197608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5F4715-5A66-41C0-8A6B-78CAC1390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119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EEBC9-8A9F-473A-A1B9-A843E5CE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/>
                <a:cs typeface="Calibri Light"/>
              </a:rPr>
              <a:t>Technical difficulties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DE97E-3F69-44DE-BB15-332583B08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cs typeface="Calibri"/>
              </a:rPr>
              <a:t>Availability of detailed data</a:t>
            </a:r>
          </a:p>
          <a:p>
            <a:r>
              <a:rPr lang="en-US" sz="3600" dirty="0">
                <a:cs typeface="Calibri"/>
              </a:rPr>
              <a:t>Domain understanding</a:t>
            </a:r>
          </a:p>
          <a:p>
            <a:r>
              <a:rPr lang="en-US" sz="3600" dirty="0">
                <a:cs typeface="Calibri"/>
              </a:rPr>
              <a:t>Mapping HIPS code to county code</a:t>
            </a:r>
          </a:p>
          <a:p>
            <a:r>
              <a:rPr lang="en-US" sz="3600" dirty="0">
                <a:cs typeface="Calibri"/>
              </a:rPr>
              <a:t>Additional data download for data normalization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0B3AD8-71A5-4FFB-9546-15F8A9430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00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CEFA3-AD7E-449F-9034-D7F4CE057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/>
                <a:cs typeface="Calibri Light"/>
              </a:rPr>
              <a:t>Key Learnings and Future Scope</a:t>
            </a:r>
            <a:endParaRPr lang="en-US" b="1">
              <a:latin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2F800-2B6A-4D85-8A65-0F1ADE0E4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cs typeface="Calibri"/>
              </a:rPr>
              <a:t>Gathering large volume of data for regular time intervals </a:t>
            </a:r>
          </a:p>
          <a:p>
            <a:r>
              <a:rPr lang="en-US" sz="3200" dirty="0">
                <a:cs typeface="Calibri"/>
              </a:rPr>
              <a:t>Properly bounding the problem is extremely important.</a:t>
            </a:r>
          </a:p>
          <a:p>
            <a:pPr lvl="1"/>
            <a:r>
              <a:rPr lang="en-US" sz="3200" dirty="0">
                <a:cs typeface="Calibri"/>
              </a:rPr>
              <a:t>Domain expertise often required</a:t>
            </a:r>
          </a:p>
          <a:p>
            <a:r>
              <a:rPr lang="en-US" sz="3200" dirty="0">
                <a:ea typeface="+mn-lt"/>
                <a:cs typeface="+mn-lt"/>
              </a:rPr>
              <a:t>Real-world is noisy and governed by multiple factors.</a:t>
            </a:r>
          </a:p>
          <a:p>
            <a:r>
              <a:rPr lang="en-US" sz="3200" dirty="0">
                <a:ea typeface="+mn-lt"/>
                <a:cs typeface="+mn-lt"/>
              </a:rPr>
              <a:t>Extending the analysis to other air particles and ozone levels</a:t>
            </a:r>
          </a:p>
          <a:p>
            <a:r>
              <a:rPr lang="en-US" sz="3200" dirty="0">
                <a:ea typeface="+mn-lt"/>
                <a:cs typeface="+mn-lt"/>
              </a:rPr>
              <a:t>Investigating the problem for different race and ethnicity and different seasons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8710A9-93FF-457A-BF10-AF8AC6227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5451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425D4AB-CD98-4DD6-9398-3C8961DE0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69" y="0"/>
            <a:ext cx="755293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818316-E7CB-4E73-AF79-E9CAB873E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6A48BD-FBCA-46FB-879A-24C82E8C5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67" y="802955"/>
            <a:ext cx="4133690" cy="1454051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0000"/>
                </a:solidFill>
                <a:latin typeface="Arial"/>
                <a:cs typeface="Calibri Light"/>
              </a:rPr>
              <a:t>Tools</a:t>
            </a:r>
            <a:endParaRPr lang="en-US" sz="4000" b="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8B47C9F-A960-4902-8507-38F18DD3D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6695" y="511733"/>
            <a:ext cx="1857636" cy="1857636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9E8B8F-D12B-CC49-8D01-88ADBB95D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145" y="871183"/>
            <a:ext cx="1138736" cy="11387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63835-6F07-4383-9858-68E930EA3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195" y="2194219"/>
            <a:ext cx="4133360" cy="3639289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US" sz="2000">
                <a:solidFill>
                  <a:srgbClr val="000000"/>
                </a:solidFill>
                <a:cs typeface="Calibri"/>
              </a:rPr>
              <a:t>Excel</a:t>
            </a:r>
          </a:p>
          <a:p>
            <a:r>
              <a:rPr lang="en-US" sz="2000">
                <a:solidFill>
                  <a:srgbClr val="000000"/>
                </a:solidFill>
                <a:cs typeface="Calibri"/>
              </a:rPr>
              <a:t>Python</a:t>
            </a:r>
          </a:p>
          <a:p>
            <a:pPr lvl="1"/>
            <a:r>
              <a:rPr lang="en-US" sz="2000">
                <a:solidFill>
                  <a:srgbClr val="000000"/>
                </a:solidFill>
                <a:cs typeface="Calibri"/>
              </a:rPr>
              <a:t>Matplotlib</a:t>
            </a:r>
          </a:p>
          <a:p>
            <a:pPr lvl="1"/>
            <a:r>
              <a:rPr lang="en-US" sz="2000">
                <a:solidFill>
                  <a:srgbClr val="000000"/>
                </a:solidFill>
                <a:cs typeface="Calibri"/>
              </a:rPr>
              <a:t>Seaborn</a:t>
            </a:r>
          </a:p>
          <a:p>
            <a:pPr lvl="1"/>
            <a:r>
              <a:rPr lang="en-US" sz="2000">
                <a:solidFill>
                  <a:srgbClr val="000000"/>
                </a:solidFill>
                <a:cs typeface="Calibri"/>
              </a:rPr>
              <a:t>Pandas</a:t>
            </a:r>
          </a:p>
          <a:p>
            <a:pPr lvl="1"/>
            <a:r>
              <a:rPr lang="en-US" sz="2000" dirty="0" err="1">
                <a:solidFill>
                  <a:srgbClr val="000000"/>
                </a:solidFill>
                <a:cs typeface="Calibri"/>
              </a:rPr>
              <a:t>Numpy</a:t>
            </a:r>
            <a:endParaRPr lang="en-US" sz="2000">
              <a:solidFill>
                <a:srgbClr val="000000"/>
              </a:solidFill>
              <a:cs typeface="Calibri"/>
            </a:endParaRPr>
          </a:p>
          <a:p>
            <a:pPr lvl="1"/>
            <a:r>
              <a:rPr lang="en-US" sz="2000" dirty="0" err="1">
                <a:solidFill>
                  <a:srgbClr val="000000"/>
                </a:solidFill>
                <a:cs typeface="Calibri"/>
              </a:rPr>
              <a:t>Etc</a:t>
            </a:r>
            <a:endParaRPr lang="en-US" sz="2000">
              <a:solidFill>
                <a:srgbClr val="000000"/>
              </a:solidFill>
              <a:cs typeface="Calibri"/>
            </a:endParaRPr>
          </a:p>
          <a:p>
            <a:r>
              <a:rPr lang="en-US" sz="2000" dirty="0" err="1">
                <a:solidFill>
                  <a:srgbClr val="000000"/>
                </a:solidFill>
                <a:cs typeface="Calibri"/>
              </a:rPr>
              <a:t>Jupyter</a:t>
            </a:r>
            <a:r>
              <a:rPr lang="en-US" sz="2000">
                <a:solidFill>
                  <a:srgbClr val="000000"/>
                </a:solidFill>
                <a:cs typeface="Calibri"/>
              </a:rPr>
              <a:t> Notebook</a:t>
            </a:r>
          </a:p>
          <a:p>
            <a:r>
              <a:rPr lang="en-US" sz="2000" dirty="0" err="1">
                <a:solidFill>
                  <a:srgbClr val="000000"/>
                </a:solidFill>
                <a:cs typeface="Calibri"/>
              </a:rPr>
              <a:t>Github</a:t>
            </a:r>
            <a:endParaRPr lang="en-US" sz="2000">
              <a:solidFill>
                <a:srgbClr val="000000"/>
              </a:solidFill>
              <a:cs typeface="Calibri"/>
            </a:endParaRPr>
          </a:p>
          <a:p>
            <a:r>
              <a:rPr lang="en-US" sz="2000" dirty="0">
                <a:solidFill>
                  <a:srgbClr val="000000"/>
                </a:solidFill>
                <a:cs typeface="Calibri"/>
              </a:rPr>
              <a:t>R Studio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4E15E95-445D-4A45-BC1E-8468CE170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677" y="2933578"/>
            <a:ext cx="2737876" cy="2737876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75">
            <a:extLst>
              <a:ext uri="{FF2B5EF4-FFF2-40B4-BE49-F238E27FC236}">
                <a16:creationId xmlns:a16="http://schemas.microsoft.com/office/drawing/2014/main" id="{133B9781-B73C-44F8-97CB-D1807A63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996" y="-26552"/>
            <a:ext cx="4082004" cy="3428999"/>
          </a:xfrm>
          <a:custGeom>
            <a:avLst/>
            <a:gdLst>
              <a:gd name="connsiteX0" fmla="*/ 350681 w 4082004"/>
              <a:gd name="connsiteY0" fmla="*/ 0 h 3428999"/>
              <a:gd name="connsiteX1" fmla="*/ 4082004 w 4082004"/>
              <a:gd name="connsiteY1" fmla="*/ 0 h 3428999"/>
              <a:gd name="connsiteX2" fmla="*/ 4082004 w 4082004"/>
              <a:gd name="connsiteY2" fmla="*/ 2444823 h 3428999"/>
              <a:gd name="connsiteX3" fmla="*/ 4081788 w 4082004"/>
              <a:gd name="connsiteY3" fmla="*/ 2445178 h 3428999"/>
              <a:gd name="connsiteX4" fmla="*/ 2231442 w 4082004"/>
              <a:gd name="connsiteY4" fmla="*/ 3428999 h 3428999"/>
              <a:gd name="connsiteX5" fmla="*/ 0 w 4082004"/>
              <a:gd name="connsiteY5" fmla="*/ 1197557 h 3428999"/>
              <a:gd name="connsiteX6" fmla="*/ 269323 w 4082004"/>
              <a:gd name="connsiteY6" fmla="*/ 133920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82004" h="3428999">
                <a:moveTo>
                  <a:pt x="350681" y="0"/>
                </a:moveTo>
                <a:lnTo>
                  <a:pt x="4082004" y="0"/>
                </a:lnTo>
                <a:lnTo>
                  <a:pt x="4082004" y="2444823"/>
                </a:lnTo>
                <a:lnTo>
                  <a:pt x="4081788" y="2445178"/>
                </a:lnTo>
                <a:cubicBezTo>
                  <a:pt x="3680782" y="3038745"/>
                  <a:pt x="3001686" y="3428999"/>
                  <a:pt x="2231442" y="3428999"/>
                </a:cubicBezTo>
                <a:cubicBezTo>
                  <a:pt x="999051" y="3428999"/>
                  <a:pt x="0" y="2429948"/>
                  <a:pt x="0" y="1197557"/>
                </a:cubicBezTo>
                <a:cubicBezTo>
                  <a:pt x="0" y="812435"/>
                  <a:pt x="97564" y="450100"/>
                  <a:pt x="269323" y="13392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87D66C-74BE-AE47-BE79-E0CB9D87C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7499" y="211666"/>
            <a:ext cx="2493964" cy="23193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E13EFC-8CC0-4A44-8E87-0E24C38EF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0366" y="3434981"/>
            <a:ext cx="1496498" cy="1735071"/>
          </a:xfrm>
          <a:prstGeom prst="rect">
            <a:avLst/>
          </a:prstGeom>
        </p:spPr>
      </p:pic>
      <p:sp>
        <p:nvSpPr>
          <p:cNvPr id="23" name="Freeform 79">
            <a:extLst>
              <a:ext uri="{FF2B5EF4-FFF2-40B4-BE49-F238E27FC236}">
                <a16:creationId xmlns:a16="http://schemas.microsoft.com/office/drawing/2014/main" id="{1FCEDCAD-7B1A-4AE2-818E-D93A4875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3618" y="4326947"/>
            <a:ext cx="3068382" cy="2540529"/>
          </a:xfrm>
          <a:custGeom>
            <a:avLst/>
            <a:gdLst>
              <a:gd name="connsiteX0" fmla="*/ 1612418 w 3068382"/>
              <a:gd name="connsiteY0" fmla="*/ 0 h 2540529"/>
              <a:gd name="connsiteX1" fmla="*/ 3030226 w 3068382"/>
              <a:gd name="connsiteY1" fmla="*/ 843844 h 2540529"/>
              <a:gd name="connsiteX2" fmla="*/ 3068382 w 3068382"/>
              <a:gd name="connsiteY2" fmla="*/ 923051 h 2540529"/>
              <a:gd name="connsiteX3" fmla="*/ 3068382 w 3068382"/>
              <a:gd name="connsiteY3" fmla="*/ 2301785 h 2540529"/>
              <a:gd name="connsiteX4" fmla="*/ 3030226 w 3068382"/>
              <a:gd name="connsiteY4" fmla="*/ 2380992 h 2540529"/>
              <a:gd name="connsiteX5" fmla="*/ 2949460 w 3068382"/>
              <a:gd name="connsiteY5" fmla="*/ 2513937 h 2540529"/>
              <a:gd name="connsiteX6" fmla="*/ 2929575 w 3068382"/>
              <a:gd name="connsiteY6" fmla="*/ 2540529 h 2540529"/>
              <a:gd name="connsiteX7" fmla="*/ 295261 w 3068382"/>
              <a:gd name="connsiteY7" fmla="*/ 2540529 h 2540529"/>
              <a:gd name="connsiteX8" fmla="*/ 275376 w 3068382"/>
              <a:gd name="connsiteY8" fmla="*/ 2513937 h 2540529"/>
              <a:gd name="connsiteX9" fmla="*/ 0 w 3068382"/>
              <a:gd name="connsiteY9" fmla="*/ 1612418 h 2540529"/>
              <a:gd name="connsiteX10" fmla="*/ 1612418 w 3068382"/>
              <a:gd name="connsiteY10" fmla="*/ 0 h 254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68382" h="2540529">
                <a:moveTo>
                  <a:pt x="1612418" y="0"/>
                </a:moveTo>
                <a:cubicBezTo>
                  <a:pt x="2224646" y="0"/>
                  <a:pt x="2757180" y="341213"/>
                  <a:pt x="3030226" y="843844"/>
                </a:cubicBezTo>
                <a:lnTo>
                  <a:pt x="3068382" y="923051"/>
                </a:lnTo>
                <a:lnTo>
                  <a:pt x="3068382" y="2301785"/>
                </a:lnTo>
                <a:lnTo>
                  <a:pt x="3030226" y="2380992"/>
                </a:lnTo>
                <a:cubicBezTo>
                  <a:pt x="3005403" y="2426686"/>
                  <a:pt x="2978437" y="2471046"/>
                  <a:pt x="2949460" y="2513937"/>
                </a:cubicBezTo>
                <a:lnTo>
                  <a:pt x="2929575" y="2540529"/>
                </a:lnTo>
                <a:lnTo>
                  <a:pt x="295261" y="2540529"/>
                </a:lnTo>
                <a:lnTo>
                  <a:pt x="275376" y="2513937"/>
                </a:lnTo>
                <a:cubicBezTo>
                  <a:pt x="101518" y="2256593"/>
                  <a:pt x="0" y="1946361"/>
                  <a:pt x="0" y="1612418"/>
                </a:cubicBezTo>
                <a:cubicBezTo>
                  <a:pt x="0" y="721904"/>
                  <a:pt x="721904" y="0"/>
                  <a:pt x="1612418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61F45D-B159-B749-A3FB-8C3C66B546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0046" y="5527433"/>
            <a:ext cx="2345355" cy="61565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C2457A-B918-463A-ABB8-E81CA0231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55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21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23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Rectangle 25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A59E8AD-311C-4D9E-A125-B83A67FF68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9615348"/>
              </p:ext>
            </p:extLst>
          </p:nvPr>
        </p:nvGraphicFramePr>
        <p:xfrm>
          <a:off x="842210" y="711868"/>
          <a:ext cx="10506458" cy="447368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263565">
                  <a:extLst>
                    <a:ext uri="{9D8B030D-6E8A-4147-A177-3AD203B41FA5}">
                      <a16:colId xmlns:a16="http://schemas.microsoft.com/office/drawing/2014/main" val="3421306553"/>
                    </a:ext>
                  </a:extLst>
                </a:gridCol>
                <a:gridCol w="2885268">
                  <a:extLst>
                    <a:ext uri="{9D8B030D-6E8A-4147-A177-3AD203B41FA5}">
                      <a16:colId xmlns:a16="http://schemas.microsoft.com/office/drawing/2014/main" val="3507655625"/>
                    </a:ext>
                  </a:extLst>
                </a:gridCol>
                <a:gridCol w="2941361">
                  <a:extLst>
                    <a:ext uri="{9D8B030D-6E8A-4147-A177-3AD203B41FA5}">
                      <a16:colId xmlns:a16="http://schemas.microsoft.com/office/drawing/2014/main" val="972568280"/>
                    </a:ext>
                  </a:extLst>
                </a:gridCol>
                <a:gridCol w="2416264">
                  <a:extLst>
                    <a:ext uri="{9D8B030D-6E8A-4147-A177-3AD203B41FA5}">
                      <a16:colId xmlns:a16="http://schemas.microsoft.com/office/drawing/2014/main" val="699593952"/>
                    </a:ext>
                  </a:extLst>
                </a:gridCol>
              </a:tblGrid>
              <a:tr h="877302">
                <a:tc gridSpan="4"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Project Rubric</a:t>
                      </a:r>
                    </a:p>
                  </a:txBody>
                  <a:tcPr marL="100130" marR="100130" marT="50065" marB="5006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143539"/>
                  </a:ext>
                </a:extLst>
              </a:tr>
              <a:tr h="861944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Data Collection</a:t>
                      </a:r>
                    </a:p>
                  </a:txBody>
                  <a:tcPr marL="100130" marR="100130" marT="50065" marB="50065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Data Reduction for quick demo</a:t>
                      </a:r>
                    </a:p>
                  </a:txBody>
                  <a:tcPr marL="100130" marR="100130" marT="50065" marB="50065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Volume</a:t>
                      </a:r>
                    </a:p>
                  </a:txBody>
                  <a:tcPr marL="100130" marR="100130" marT="50065" marB="50065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Velocity</a:t>
                      </a:r>
                    </a:p>
                  </a:txBody>
                  <a:tcPr marL="100130" marR="100130" marT="50065" marB="50065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831015"/>
                  </a:ext>
                </a:extLst>
              </a:tr>
              <a:tr h="5052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Variety</a:t>
                      </a:r>
                    </a:p>
                  </a:txBody>
                  <a:tcPr marL="100130" marR="100130" marT="50065" marB="50065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Veracity</a:t>
                      </a:r>
                    </a:p>
                  </a:txBody>
                  <a:tcPr marL="100130" marR="100130" marT="50065" marB="50065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Version Control</a:t>
                      </a:r>
                    </a:p>
                  </a:txBody>
                  <a:tcPr marL="100130" marR="100130" marT="50065" marB="50065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Innovation</a:t>
                      </a:r>
                    </a:p>
                  </a:txBody>
                  <a:tcPr marL="100130" marR="100130" marT="50065" marB="5006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40043"/>
                  </a:ext>
                </a:extLst>
              </a:tr>
              <a:tr h="861944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Visualization</a:t>
                      </a:r>
                    </a:p>
                  </a:txBody>
                  <a:tcPr marL="100130" marR="100130" marT="50065" marB="50065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Code Walkthrough</a:t>
                      </a:r>
                    </a:p>
                  </a:txBody>
                  <a:tcPr marL="100130" marR="100130" marT="50065" marB="50065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Q&amp;A</a:t>
                      </a:r>
                    </a:p>
                  </a:txBody>
                  <a:tcPr marL="100130" marR="100130" marT="50065" marB="50065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Evalution of Performance</a:t>
                      </a:r>
                    </a:p>
                  </a:txBody>
                  <a:tcPr marL="100130" marR="100130" marT="50065" marB="50065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525161"/>
                  </a:ext>
                </a:extLst>
              </a:tr>
              <a:tr h="5052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Presentation Skill</a:t>
                      </a:r>
                    </a:p>
                  </a:txBody>
                  <a:tcPr marL="100130" marR="100130" marT="50065" marB="50065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Report </a:t>
                      </a:r>
                    </a:p>
                  </a:txBody>
                  <a:tcPr marL="100130" marR="100130" marT="50065" marB="50065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u="none" strike="noStrike" noProof="0" dirty="0"/>
                        <a:t>Lesson Learned </a:t>
                      </a:r>
                      <a:endParaRPr lang="en-US" sz="2000" b="1" dirty="0"/>
                    </a:p>
                  </a:txBody>
                  <a:tcPr marL="100130" marR="100130" marT="50065" marB="50065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Teamwork</a:t>
                      </a:r>
                    </a:p>
                  </a:txBody>
                  <a:tcPr marL="100130" marR="100130" marT="50065" marB="50065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1734834"/>
                  </a:ext>
                </a:extLst>
              </a:tr>
              <a:tr h="861944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Significance to the real world</a:t>
                      </a:r>
                    </a:p>
                  </a:txBody>
                  <a:tcPr marL="100130" marR="100130" marT="50065" marB="50065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Tool Usage (Use of big data tool ecosystem)</a:t>
                      </a:r>
                    </a:p>
                  </a:txBody>
                  <a:tcPr marL="100130" marR="100130" marT="50065" marB="5006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Prospects of  winning competition/publication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 </a:t>
                      </a:r>
                    </a:p>
                  </a:txBody>
                  <a:tcPr marL="100130" marR="100130" marT="50065" marB="5006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Technical Difficulty</a:t>
                      </a:r>
                    </a:p>
                  </a:txBody>
                  <a:tcPr marL="100130" marR="100130" marT="50065" marB="50065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2625792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7318BB-110F-452A-83BF-A9CF30855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410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5FC28-D738-4D5F-AB91-F3A36E31D1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Arial"/>
                <a:cs typeface="Calibri Light"/>
              </a:rPr>
              <a:t>Q&amp;A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44D1EC-6486-4A9E-9D4B-015ACA7821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241138-E2F6-4A2D-9B4C-7BAF88CBD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7624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CE448-E606-41CD-9A49-B25296092E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Calibri Light"/>
              </a:rPr>
              <a:t>Thank you 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B607EE-937A-4D0D-AD0A-EB11EC5103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53D086-3022-4A67-B30A-166D27932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72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62C50-3469-4FAA-814D-50E69FB22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Index</a:t>
            </a:r>
            <a:r>
              <a:rPr lang="en-US"/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3C371-4E9E-47F0-BC69-1EACEA528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itchFamily="18" charset="0"/>
              <a:buChar char="q"/>
            </a:pPr>
            <a:r>
              <a:rPr lang="en-US" sz="2400">
                <a:latin typeface="Arial"/>
                <a:cs typeface="Arial"/>
              </a:rPr>
              <a:t> Abstract</a:t>
            </a:r>
          </a:p>
          <a:p>
            <a:pPr>
              <a:buFont typeface="Wingdings" pitchFamily="18" charset="0"/>
              <a:buChar char="q"/>
            </a:pPr>
            <a:r>
              <a:rPr lang="en-US" sz="2400">
                <a:latin typeface="Arial"/>
                <a:cs typeface="Arial"/>
              </a:rPr>
              <a:t> Terms </a:t>
            </a:r>
          </a:p>
          <a:p>
            <a:pPr>
              <a:buFont typeface="Wingdings" pitchFamily="18" charset="0"/>
              <a:buChar char="q"/>
            </a:pPr>
            <a:r>
              <a:rPr lang="en-US" sz="2400">
                <a:latin typeface="Arial"/>
                <a:cs typeface="Arial"/>
              </a:rPr>
              <a:t> Data Collection</a:t>
            </a:r>
          </a:p>
          <a:p>
            <a:pPr>
              <a:buFont typeface="Wingdings" pitchFamily="18" charset="0"/>
              <a:buChar char="q"/>
            </a:pPr>
            <a:r>
              <a:rPr lang="en-US" sz="2400">
                <a:latin typeface="Arial"/>
                <a:cs typeface="Arial"/>
              </a:rPr>
              <a:t> Data Modeling </a:t>
            </a:r>
          </a:p>
          <a:p>
            <a:pPr>
              <a:buFont typeface="Wingdings" pitchFamily="18" charset="0"/>
              <a:buChar char="q"/>
            </a:pPr>
            <a:r>
              <a:rPr lang="en-US" sz="2400">
                <a:latin typeface="Arial"/>
                <a:cs typeface="Arial"/>
              </a:rPr>
              <a:t> Results and graphs </a:t>
            </a:r>
          </a:p>
          <a:p>
            <a:pPr>
              <a:buFont typeface="Wingdings" pitchFamily="18" charset="0"/>
              <a:buChar char="q"/>
            </a:pPr>
            <a:r>
              <a:rPr lang="en-US" sz="2400">
                <a:latin typeface="Arial"/>
                <a:cs typeface="Arial"/>
              </a:rPr>
              <a:t> Our Understanding </a:t>
            </a:r>
          </a:p>
          <a:p>
            <a:pPr>
              <a:buFont typeface="Wingdings" pitchFamily="18" charset="0"/>
              <a:buChar char="q"/>
            </a:pPr>
            <a:r>
              <a:rPr lang="en-US" sz="2400">
                <a:latin typeface="Arial"/>
                <a:cs typeface="Arial"/>
              </a:rPr>
              <a:t> Conclusion</a:t>
            </a:r>
          </a:p>
          <a:p>
            <a:pPr>
              <a:buFont typeface="Wingdings" pitchFamily="18" charset="0"/>
              <a:buChar char="q"/>
            </a:pPr>
            <a:endParaRPr lang="en-US" sz="2400">
              <a:latin typeface="Arial"/>
              <a:cs typeface="Arial"/>
            </a:endParaRPr>
          </a:p>
          <a:p>
            <a:pPr>
              <a:buFont typeface="Wingdings" pitchFamily="18" charset="0"/>
              <a:buChar char="q"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B81A98-6C0D-4721-9D5E-3B603FB06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70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4C3E7-145D-46A0-BFA8-93827714B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BA3B2-820D-4293-AE5F-BBD8ED176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17088"/>
            <a:ext cx="10058400" cy="384962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2400" dirty="0">
              <a:latin typeface="Arial"/>
              <a:cs typeface="Arial"/>
            </a:endParaRPr>
          </a:p>
          <a:p>
            <a:r>
              <a:rPr lang="en-US" sz="2400" dirty="0">
                <a:latin typeface="Arial"/>
                <a:ea typeface="+mn-lt"/>
                <a:cs typeface="+mn-lt"/>
              </a:rPr>
              <a:t>Evaluate risks for cause-specific cardiovascular disease (CVD) mortality in a cohort (USA)</a:t>
            </a:r>
          </a:p>
          <a:p>
            <a:r>
              <a:rPr lang="en-US" sz="2400" dirty="0">
                <a:latin typeface="Arial"/>
                <a:cs typeface="Arial"/>
              </a:rPr>
              <a:t>Investigate whether health risk is independent of </a:t>
            </a:r>
            <a:r>
              <a:rPr lang="en-US" sz="2400" dirty="0">
                <a:latin typeface="Arial"/>
                <a:ea typeface="+mn-lt"/>
                <a:cs typeface="+mn-lt"/>
              </a:rPr>
              <a:t>Races/Ethnicities</a:t>
            </a:r>
          </a:p>
          <a:p>
            <a:r>
              <a:rPr lang="en-US" sz="2400" dirty="0">
                <a:latin typeface="Arial"/>
              </a:rPr>
              <a:t>Statistically analyze whether l</a:t>
            </a:r>
            <a:r>
              <a:rPr lang="en-US" sz="2400" dirty="0">
                <a:latin typeface="Arial"/>
                <a:ea typeface="+mn-lt"/>
                <a:cs typeface="Arial"/>
              </a:rPr>
              <a:t>ong-term exposure to fine particulate air pollution leads to premature death caused by </a:t>
            </a:r>
            <a:r>
              <a:rPr lang="en-US" sz="2400" dirty="0" err="1">
                <a:latin typeface="Arial"/>
                <a:ea typeface="+mn-lt"/>
                <a:cs typeface="+mn-lt"/>
              </a:rPr>
              <a:t>ischaemic</a:t>
            </a:r>
            <a:r>
              <a:rPr lang="en-US" sz="2400" dirty="0">
                <a:latin typeface="Arial"/>
                <a:ea typeface="+mn-lt"/>
                <a:cs typeface="+mn-lt"/>
              </a:rPr>
              <a:t> heart disease(IHD) and stroke</a:t>
            </a:r>
            <a:endParaRPr lang="en-US" sz="2400" dirty="0">
              <a:latin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A91D87-E4E8-4F1E-B2CD-5B55BBE7E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262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7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6" name="Rectangle 89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87" name="Rectangle 91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89" name="Rectangle 93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91" name="Group 95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100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041EF-DE0E-7F4E-AB6A-2986FC6720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80"/>
          <a:stretch/>
        </p:blipFill>
        <p:spPr>
          <a:xfrm>
            <a:off x="-2" y="10"/>
            <a:ext cx="12192001" cy="4551026"/>
          </a:xfrm>
          <a:prstGeom prst="rect">
            <a:avLst/>
          </a:prstGeom>
        </p:spPr>
      </p:pic>
      <p:sp>
        <p:nvSpPr>
          <p:cNvPr id="95" name="Rectangle 102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00" name="Rectangle 104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D59F0-0554-419C-A769-B61DD96B1A24}"/>
              </a:ext>
            </a:extLst>
          </p:cNvPr>
          <p:cNvSpPr txBox="1"/>
          <p:nvPr/>
        </p:nvSpPr>
        <p:spPr>
          <a:xfrm>
            <a:off x="372723" y="5104847"/>
            <a:ext cx="11439414" cy="123617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83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cap="all" spc="-100" dirty="0">
                <a:latin typeface="+mj-lt"/>
              </a:rPr>
              <a:t>AQI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F8B9BF-84CC-41E9-9D77-55F31D1E8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780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88B1F-C23F-481A-A9EF-6486E5A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798B2-97C9-4927-97DD-1F034C86E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>
                <a:latin typeface="Arial"/>
                <a:ea typeface="+mn-lt"/>
                <a:cs typeface="+mn-lt"/>
              </a:rPr>
              <a:t>National Institutes of Health-AARP:   survey on 565, 477 men and women, aged from 50 to 71 years</a:t>
            </a:r>
            <a:endParaRPr lang="en-US" dirty="0">
              <a:latin typeface="Arial"/>
              <a:cs typeface="Arial"/>
            </a:endParaRPr>
          </a:p>
          <a:p>
            <a:r>
              <a:rPr lang="en-US" sz="2400" dirty="0">
                <a:latin typeface="Arial"/>
                <a:ea typeface="+mn-lt"/>
                <a:cs typeface="+mn-lt"/>
              </a:rPr>
              <a:t>Data on ischemic heart disease (IHD) and 5894 stroke deaths (National Death Index)</a:t>
            </a:r>
            <a:endParaRPr lang="en-US" sz="2400" dirty="0">
              <a:latin typeface="Arial"/>
              <a:cs typeface="Arial"/>
            </a:endParaRPr>
          </a:p>
          <a:p>
            <a:r>
              <a:rPr lang="en-US" sz="2400" dirty="0">
                <a:latin typeface="Arial"/>
                <a:ea typeface="+mn-lt"/>
                <a:cs typeface="+mn-lt"/>
              </a:rPr>
              <a:t>PM2.5 was estimated using a hybrid land use regression (LUR) geostatistical model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9BA7C1-AE44-465E-9CC0-7FEB0B0D7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47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B9C39-01B1-4DAD-9B1B-EB64B6652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15" y="398179"/>
            <a:ext cx="9167004" cy="82526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/>
                <a:cs typeface="Arial"/>
              </a:rPr>
              <a:t>Data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1381B-78A4-4750-B281-4120A10D9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498" y="1137274"/>
            <a:ext cx="10360324" cy="443303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 b="1" dirty="0">
                <a:latin typeface="Arial"/>
                <a:ea typeface="+mn-lt"/>
                <a:cs typeface="+mn-lt"/>
              </a:rPr>
              <a:t>Cox Regression</a:t>
            </a:r>
            <a:r>
              <a:rPr lang="en-US" sz="1800" dirty="0">
                <a:latin typeface="Arial"/>
                <a:ea typeface="+mn-lt"/>
                <a:cs typeface="+mn-lt"/>
              </a:rPr>
              <a:t> modelling is a time variant regression model  applied to predict the effect of PM2.5 on Cardio Vascular Disease(CVD) mortality</a:t>
            </a:r>
          </a:p>
          <a:p>
            <a:r>
              <a:rPr lang="en-US" sz="1800" dirty="0">
                <a:latin typeface="Arial"/>
                <a:ea typeface="+mn-lt"/>
                <a:cs typeface="+mn-lt"/>
              </a:rPr>
              <a:t>Key Features</a:t>
            </a:r>
          </a:p>
          <a:p>
            <a:pPr lvl="1"/>
            <a:r>
              <a:rPr lang="en-US" sz="1800" dirty="0">
                <a:latin typeface="Arial"/>
                <a:ea typeface="+mn-lt"/>
                <a:cs typeface="+mn-lt"/>
              </a:rPr>
              <a:t>Hazard Ratio (HR)</a:t>
            </a:r>
          </a:p>
          <a:p>
            <a:pPr lvl="1"/>
            <a:r>
              <a:rPr lang="en-US" sz="1800" dirty="0">
                <a:latin typeface="Arial"/>
                <a:ea typeface="+mn-lt"/>
                <a:cs typeface="+mn-lt"/>
              </a:rPr>
              <a:t>PM2.5</a:t>
            </a:r>
          </a:p>
          <a:p>
            <a:pPr lvl="1"/>
            <a:r>
              <a:rPr lang="en-US" sz="1800" dirty="0">
                <a:latin typeface="Arial"/>
                <a:ea typeface="+mn-lt"/>
                <a:cs typeface="+mn-lt"/>
              </a:rPr>
              <a:t>95% confidence intervals for CVD Mortality</a:t>
            </a:r>
          </a:p>
          <a:p>
            <a:r>
              <a:rPr lang="en-US" sz="1800" dirty="0">
                <a:latin typeface="Arial"/>
                <a:ea typeface="+mn-lt"/>
                <a:cs typeface="+mn-lt"/>
              </a:rPr>
              <a:t> Models were also fitted in relation to selected categories of exposure [&lt;8 mg/m3 (referent), 8 -&lt;12 mg/m3, 12-&lt;20 mg/m3, 20þ mg/m3].</a:t>
            </a:r>
            <a:endParaRPr lang="en-US" sz="1800" dirty="0">
              <a:latin typeface="Arial"/>
              <a:cs typeface="Arial"/>
            </a:endParaRPr>
          </a:p>
          <a:p>
            <a:r>
              <a:rPr lang="en-US" sz="1800" dirty="0">
                <a:latin typeface="Arial"/>
                <a:ea typeface="+mn-lt"/>
                <a:cs typeface="+mn-lt"/>
              </a:rPr>
              <a:t>Additional features</a:t>
            </a:r>
          </a:p>
          <a:p>
            <a:pPr lvl="1"/>
            <a:r>
              <a:rPr lang="en-US" sz="1800" dirty="0">
                <a:latin typeface="Arial"/>
                <a:ea typeface="+mn-lt"/>
                <a:cs typeface="+mn-lt"/>
              </a:rPr>
              <a:t>Gender</a:t>
            </a:r>
          </a:p>
          <a:p>
            <a:pPr lvl="1"/>
            <a:r>
              <a:rPr lang="en-US" sz="1800" dirty="0">
                <a:latin typeface="Arial"/>
                <a:ea typeface="+mn-lt"/>
                <a:cs typeface="+mn-lt"/>
              </a:rPr>
              <a:t>Religion </a:t>
            </a:r>
          </a:p>
          <a:p>
            <a:pPr lvl="1"/>
            <a:r>
              <a:rPr lang="en-US" sz="1800" dirty="0">
                <a:latin typeface="Arial"/>
                <a:ea typeface="+mn-lt"/>
                <a:cs typeface="+mn-lt"/>
              </a:rPr>
              <a:t>Age</a:t>
            </a:r>
          </a:p>
          <a:p>
            <a:pPr lvl="1"/>
            <a:r>
              <a:rPr lang="en-US" sz="1800" dirty="0">
                <a:latin typeface="Arial"/>
                <a:ea typeface="+mn-lt"/>
                <a:cs typeface="+mn-lt"/>
              </a:rPr>
              <a:t>Ethnicity </a:t>
            </a:r>
            <a:endParaRPr lang="en-US" sz="1800" dirty="0">
              <a:latin typeface="Arial"/>
              <a:cs typeface="Arial"/>
            </a:endParaRPr>
          </a:p>
          <a:p>
            <a:r>
              <a:rPr lang="en-US" sz="1800" dirty="0">
                <a:latin typeface="Arial"/>
                <a:cs typeface="Arial"/>
              </a:rPr>
              <a:t>In addition to this, characteristics of Sensex based data such as </a:t>
            </a:r>
            <a:r>
              <a:rPr lang="en-US" sz="1800" dirty="0">
                <a:latin typeface="Arial"/>
                <a:ea typeface="+mn-lt"/>
                <a:cs typeface="+mn-lt"/>
              </a:rPr>
              <a:t>median income, percentage not completing high school, percentage unemployed, percentage in poverty, percentage Black</a:t>
            </a:r>
            <a:endParaRPr lang="en-US" sz="1800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sz="1800" dirty="0">
              <a:latin typeface="Arial"/>
              <a:ea typeface="+mn-lt"/>
              <a:cs typeface="+mn-lt"/>
            </a:endParaRPr>
          </a:p>
          <a:p>
            <a:endParaRPr lang="en-US" sz="1800" dirty="0">
              <a:latin typeface="Arial"/>
              <a:cs typeface="Arial"/>
            </a:endParaRPr>
          </a:p>
          <a:p>
            <a:endParaRPr lang="en-US" sz="1800" dirty="0">
              <a:latin typeface="Arial"/>
              <a:cs typeface="Arial"/>
            </a:endParaRPr>
          </a:p>
          <a:p>
            <a:endParaRPr lang="en-US" sz="1800" dirty="0">
              <a:latin typeface="Arial"/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9CC18-9D1E-4A73-8CD0-507C1EE6C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6800" y="5868780"/>
            <a:ext cx="5816600" cy="365760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67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27">
            <a:extLst>
              <a:ext uri="{FF2B5EF4-FFF2-40B4-BE49-F238E27FC236}">
                <a16:creationId xmlns:a16="http://schemas.microsoft.com/office/drawing/2014/main" id="{D5851415-CF4E-4C41-9E36-04E444B51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A8E408A-E335-44FA-9760-7D018DFB8E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97"/>
          <a:stretch/>
        </p:blipFill>
        <p:spPr>
          <a:xfrm>
            <a:off x="20" y="-3"/>
            <a:ext cx="8310094" cy="4658265"/>
          </a:xfrm>
          <a:prstGeom prst="rect">
            <a:avLst/>
          </a:prstGeom>
        </p:spPr>
      </p:pic>
      <p:sp>
        <p:nvSpPr>
          <p:cNvPr id="44" name="Rectangle 29">
            <a:extLst>
              <a:ext uri="{FF2B5EF4-FFF2-40B4-BE49-F238E27FC236}">
                <a16:creationId xmlns:a16="http://schemas.microsoft.com/office/drawing/2014/main" id="{3EA2D33E-BAA2-467B-80B0-8887D9A99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1521" y="237744"/>
            <a:ext cx="3804945" cy="6382512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" name="Rectangle 31">
            <a:extLst>
              <a:ext uri="{FF2B5EF4-FFF2-40B4-BE49-F238E27FC236}">
                <a16:creationId xmlns:a16="http://schemas.microsoft.com/office/drawing/2014/main" id="{6067C508-2065-42E3-98D2-F3A9B8339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06633" y="402336"/>
            <a:ext cx="3474720" cy="605332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E33B42-BEC3-4120-9B8B-6EDF67D68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6588" y="2737224"/>
            <a:ext cx="3147693" cy="858750"/>
          </a:xfrm>
        </p:spPr>
        <p:txBody>
          <a:bodyPr anchor="b">
            <a:normAutofit/>
          </a:bodyPr>
          <a:lstStyle/>
          <a:p>
            <a:r>
              <a:rPr lang="en-US" sz="2400">
                <a:latin typeface="Arial"/>
                <a:cs typeface="Arial"/>
              </a:rPr>
              <a:t>Results and Graph </a:t>
            </a:r>
          </a:p>
        </p:txBody>
      </p:sp>
      <p:pic>
        <p:nvPicPr>
          <p:cNvPr id="4" name="Picture 4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F3138392-5559-4D03-B6A3-F7969C45DE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10" b="3"/>
          <a:stretch/>
        </p:blipFill>
        <p:spPr>
          <a:xfrm>
            <a:off x="8148483" y="240284"/>
            <a:ext cx="4121700" cy="2607495"/>
          </a:xfrm>
          <a:prstGeom prst="rect">
            <a:avLst/>
          </a:prstGeom>
        </p:spPr>
      </p:pic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857D5B95-F350-42C6-8A84-1541D7E7E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6589" y="3722731"/>
            <a:ext cx="3147692" cy="257110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lt"/>
                <a:cs typeface="+mn-lt"/>
              </a:rPr>
              <a:t>Exposure to PM2.5 per 10 lg/m3 leads to 16% increase in IHD and 14% increase chance for stroke (14% increase)</a:t>
            </a:r>
            <a:endParaRPr lang="en-US" sz="1600">
              <a:solidFill>
                <a:schemeClr val="tx1">
                  <a:lumMod val="85000"/>
                  <a:lumOff val="15000"/>
                </a:schemeClr>
              </a:solidFill>
              <a:latin typeface="Arial"/>
              <a:cs typeface="Arial"/>
            </a:endParaRPr>
          </a:p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PM2.5 and mortality due to IHD varies with Region.</a:t>
            </a:r>
          </a:p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California exhibits greater variation in PM2.5 association with health risks</a:t>
            </a: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50662A-99DB-454C-9BC1-CE22AAF41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41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AEDD2-06E8-453C-A0B4-B750BC81A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Our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023A3-486F-4691-94D1-FA24E92B6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itchFamily="18" charset="0"/>
              <a:buChar char="q"/>
            </a:pPr>
            <a:r>
              <a:rPr lang="en-US" sz="2400" dirty="0">
                <a:latin typeface="Arial"/>
                <a:cs typeface="Arial"/>
              </a:rPr>
              <a:t> Various air particles substances and its impact on health</a:t>
            </a:r>
          </a:p>
          <a:p>
            <a:pPr>
              <a:buFont typeface="Wingdings" pitchFamily="18" charset="0"/>
              <a:buChar char="q"/>
            </a:pPr>
            <a:r>
              <a:rPr lang="en-US" sz="2400" dirty="0">
                <a:latin typeface="Arial"/>
                <a:cs typeface="Arial"/>
              </a:rPr>
              <a:t> Time variant study on two different datasets such as air quality and diseases</a:t>
            </a:r>
          </a:p>
          <a:p>
            <a:pPr>
              <a:buFont typeface="Wingdings" pitchFamily="18" charset="0"/>
              <a:buChar char="q"/>
            </a:pPr>
            <a:r>
              <a:rPr lang="en-US" sz="2400" dirty="0">
                <a:latin typeface="Arial"/>
                <a:cs typeface="Arial"/>
              </a:rPr>
              <a:t> Grouping features such as gender &amp; age group, religion &amp; ethnicity, and identify the impact on time variant model</a:t>
            </a:r>
          </a:p>
          <a:p>
            <a:pPr>
              <a:buFont typeface="Wingdings" pitchFamily="18" charset="0"/>
              <a:buChar char="q"/>
            </a:pPr>
            <a:r>
              <a:rPr lang="en-US" sz="2400" dirty="0">
                <a:latin typeface="Arial"/>
                <a:cs typeface="Arial"/>
              </a:rPr>
              <a:t> Steps to follow for research, data collection etc. </a:t>
            </a:r>
          </a:p>
          <a:p>
            <a:pPr>
              <a:buFont typeface="Wingdings" pitchFamily="18" charset="0"/>
              <a:buChar char="q"/>
            </a:pPr>
            <a:endParaRPr lang="en-US" sz="2400" dirty="0">
              <a:latin typeface="Arial"/>
              <a:cs typeface="Arial"/>
            </a:endParaRPr>
          </a:p>
          <a:p>
            <a:pPr>
              <a:buFont typeface="Wingdings" pitchFamily="18" charset="0"/>
              <a:buChar char="q"/>
            </a:pPr>
            <a:endParaRPr lang="en-US" sz="2200" dirty="0">
              <a:latin typeface="Selawik Light" panose="02020404030301010803"/>
              <a:cs typeface="Arial"/>
            </a:endParaRPr>
          </a:p>
          <a:p>
            <a:pPr>
              <a:buFont typeface="Wingdings" pitchFamily="18" charset="0"/>
              <a:buChar char="q"/>
            </a:pPr>
            <a:endParaRPr lang="en-US" sz="2400" dirty="0">
              <a:latin typeface="Arial"/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08DB1A-41F2-47AA-AD78-4C4AA12A9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29036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vonVTI">
  <a:themeElements>
    <a:clrScheme name="Office">
      <a:dk1>
        <a:srgbClr val="000000"/>
      </a:dk1>
      <a:lt1>
        <a:srgbClr val="FFFFFF"/>
      </a:lt1>
      <a:dk2>
        <a:srgbClr val="2E3948"/>
      </a:dk2>
      <a:lt2>
        <a:srgbClr val="E7E6E6"/>
      </a:lt2>
      <a:accent1>
        <a:srgbClr val="5A82CB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A9718D"/>
      </a:folHlink>
    </a:clrScheme>
    <a:fontScheme name="Savon">
      <a:majorFont>
        <a:latin typeface="Speak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elawik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592</Words>
  <Application>Microsoft Office PowerPoint</Application>
  <PresentationFormat>Widescreen</PresentationFormat>
  <Paragraphs>181</Paragraphs>
  <Slides>26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Calibri Light</vt:lpstr>
      <vt:lpstr>Garamond</vt:lpstr>
      <vt:lpstr>Selawik Light</vt:lpstr>
      <vt:lpstr>Speak Pro</vt:lpstr>
      <vt:lpstr>Wingdings</vt:lpstr>
      <vt:lpstr>office theme</vt:lpstr>
      <vt:lpstr>SavonVTI</vt:lpstr>
      <vt:lpstr>PM2.5 air pollution and cause-specific cardiovascular disease mortality</vt:lpstr>
      <vt:lpstr>Significant Paper Summary</vt:lpstr>
      <vt:lpstr>Index </vt:lpstr>
      <vt:lpstr>Abstract</vt:lpstr>
      <vt:lpstr>PowerPoint Presentation</vt:lpstr>
      <vt:lpstr>Data Collection</vt:lpstr>
      <vt:lpstr>Data Modeling</vt:lpstr>
      <vt:lpstr>Results and Graph </vt:lpstr>
      <vt:lpstr>Our Understanding</vt:lpstr>
      <vt:lpstr>Scope for Future Extension </vt:lpstr>
      <vt:lpstr>Our Project </vt:lpstr>
      <vt:lpstr> Association between PM 2.5 levels and yearly respiratory infections in California</vt:lpstr>
      <vt:lpstr>Problem Statement</vt:lpstr>
      <vt:lpstr>Data Collection</vt:lpstr>
      <vt:lpstr>Data Preprocessing</vt:lpstr>
      <vt:lpstr>Data Transformation</vt:lpstr>
      <vt:lpstr>Data Integration</vt:lpstr>
      <vt:lpstr>Data Interpretation</vt:lpstr>
      <vt:lpstr>Data Modeling</vt:lpstr>
      <vt:lpstr>Results and Evaluation</vt:lpstr>
      <vt:lpstr>Technical difficulties</vt:lpstr>
      <vt:lpstr>Key Learnings and Future Scope</vt:lpstr>
      <vt:lpstr>Tools</vt:lpstr>
      <vt:lpstr>PowerPoint Presentation</vt:lpstr>
      <vt:lpstr>Q&amp;A</vt:lpstr>
      <vt:lpstr>Thank you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PM2.5 air pollution and cause-specific cardiovascular disease mortality</dc:title>
  <dc:creator>Pranav Lodha</dc:creator>
  <cp:keywords>Unrestricted</cp:keywords>
  <cp:lastModifiedBy>Singh, Manmeet (US)</cp:lastModifiedBy>
  <cp:revision>5</cp:revision>
  <dcterms:created xsi:type="dcterms:W3CDTF">2019-12-05T04:48:50Z</dcterms:created>
  <dcterms:modified xsi:type="dcterms:W3CDTF">2019-12-05T18:07:23Z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M SIP Document Sensitivity">
    <vt:lpwstr/>
  </property>
  <property fmtid="{D5CDD505-2E9C-101B-9397-08002B2CF9AE}" pid="3" name="Document Author">
    <vt:lpwstr>US\e350016</vt:lpwstr>
  </property>
  <property fmtid="{D5CDD505-2E9C-101B-9397-08002B2CF9AE}" pid="4" name="Document Sensitivity">
    <vt:lpwstr>1</vt:lpwstr>
  </property>
  <property fmtid="{D5CDD505-2E9C-101B-9397-08002B2CF9AE}" pid="5" name="ThirdParty">
    <vt:lpwstr/>
  </property>
  <property fmtid="{D5CDD505-2E9C-101B-9397-08002B2CF9AE}" pid="6" name="OCI Restriction">
    <vt:bool>false</vt:bool>
  </property>
  <property fmtid="{D5CDD505-2E9C-101B-9397-08002B2CF9AE}" pid="7" name="OCI Additional Info">
    <vt:lpwstr/>
  </property>
  <property fmtid="{D5CDD505-2E9C-101B-9397-08002B2CF9AE}" pid="8" name="Allow Header Overwrite">
    <vt:bool>true</vt:bool>
  </property>
  <property fmtid="{D5CDD505-2E9C-101B-9397-08002B2CF9AE}" pid="9" name="Allow Footer Overwrite">
    <vt:bool>true</vt:bool>
  </property>
  <property fmtid="{D5CDD505-2E9C-101B-9397-08002B2CF9AE}" pid="10" name="Multiple Selected">
    <vt:lpwstr>-1</vt:lpwstr>
  </property>
  <property fmtid="{D5CDD505-2E9C-101B-9397-08002B2CF9AE}" pid="11" name="SIPLongWording">
    <vt:lpwstr>_x000d_
_x000d_
</vt:lpwstr>
  </property>
  <property fmtid="{D5CDD505-2E9C-101B-9397-08002B2CF9AE}" pid="12" name="ExpCountry">
    <vt:lpwstr/>
  </property>
</Properties>
</file>